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89" r:id="rId3"/>
    <p:sldId id="290" r:id="rId4"/>
    <p:sldId id="291" r:id="rId5"/>
    <p:sldId id="316"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5" r:id="rId19"/>
    <p:sldId id="317" r:id="rId20"/>
    <p:sldId id="292" r:id="rId21"/>
    <p:sldId id="293" r:id="rId22"/>
    <p:sldId id="295" r:id="rId23"/>
    <p:sldId id="297" r:id="rId24"/>
    <p:sldId id="298" r:id="rId25"/>
    <p:sldId id="300" r:id="rId26"/>
    <p:sldId id="280" r:id="rId27"/>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4" userDrawn="1">
          <p15:clr>
            <a:srgbClr val="A4A3A4"/>
          </p15:clr>
        </p15:guide>
        <p15:guide id="2" pos="2271" userDrawn="1">
          <p15:clr>
            <a:srgbClr val="A4A3A4"/>
          </p15:clr>
        </p15:guide>
        <p15:guide id="3" orient="horz" pos="3110" userDrawn="1">
          <p15:clr>
            <a:srgbClr val="A4A3A4"/>
          </p15:clr>
        </p15:guide>
        <p15:guide id="4"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38629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82971" autoAdjust="0"/>
  </p:normalViewPr>
  <p:slideViewPr>
    <p:cSldViewPr>
      <p:cViewPr>
        <p:scale>
          <a:sx n="65" d="100"/>
          <a:sy n="65" d="100"/>
        </p:scale>
        <p:origin x="-7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64"/>
        <p:guide orient="horz" pos="3110"/>
        <p:guide pos="227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solidFill>
              </a:defRPr>
            </a:pPr>
            <a:r>
              <a:rPr lang="sr-Cyrl-RS" sz="1100" dirty="0">
                <a:solidFill>
                  <a:schemeClr val="tx1"/>
                </a:solidFill>
                <a:latin typeface="+mn-lt"/>
              </a:rPr>
              <a:t>Доприноси</a:t>
            </a:r>
            <a:r>
              <a:rPr lang="sr-Cyrl-RS" sz="1100" baseline="0" dirty="0">
                <a:solidFill>
                  <a:schemeClr val="tx1"/>
                </a:solidFill>
                <a:latin typeface="+mn-lt"/>
              </a:rPr>
              <a:t> стопи реалног раста БДП, производни приступ, п</a:t>
            </a:r>
            <a:r>
              <a:rPr lang="en-US" sz="1100" baseline="0" dirty="0">
                <a:solidFill>
                  <a:schemeClr val="tx1"/>
                </a:solidFill>
                <a:latin typeface="+mn-lt"/>
              </a:rPr>
              <a:t>.</a:t>
            </a:r>
            <a:r>
              <a:rPr lang="sr-Cyrl-RS" sz="1100" baseline="0" dirty="0">
                <a:solidFill>
                  <a:schemeClr val="tx1"/>
                </a:solidFill>
                <a:latin typeface="+mn-lt"/>
              </a:rPr>
              <a:t>п.</a:t>
            </a:r>
            <a:endParaRPr lang="en-US" sz="1100" dirty="0">
              <a:solidFill>
                <a:schemeClr val="tx1"/>
              </a:solidFill>
              <a:latin typeface="+mn-lt"/>
            </a:endParaRPr>
          </a:p>
        </c:rich>
      </c:tx>
      <c:layout>
        <c:manualLayout>
          <c:xMode val="edge"/>
          <c:yMode val="edge"/>
          <c:x val="0.18469281617575581"/>
          <c:y val="5.608673915760531E-4"/>
        </c:manualLayout>
      </c:layout>
      <c:overlay val="0"/>
    </c:title>
    <c:autoTitleDeleted val="0"/>
    <c:plotArea>
      <c:layout>
        <c:manualLayout>
          <c:layoutTarget val="inner"/>
          <c:xMode val="edge"/>
          <c:yMode val="edge"/>
          <c:x val="6.1624786353182644E-2"/>
          <c:y val="0.12098204096770515"/>
          <c:w val="0.92338371259584695"/>
          <c:h val="0.68996344206974125"/>
        </c:manualLayout>
      </c:layout>
      <c:barChart>
        <c:barDir val="col"/>
        <c:grouping val="stacked"/>
        <c:varyColors val="0"/>
        <c:ser>
          <c:idx val="1"/>
          <c:order val="0"/>
          <c:tx>
            <c:strRef>
              <c:f>'sektor doprin rastu BDP'!$B$5</c:f>
              <c:strCache>
                <c:ptCount val="1"/>
                <c:pt idx="0">
                  <c:v>Пољопривреда</c:v>
                </c:pt>
              </c:strCache>
            </c:strRef>
          </c:tx>
          <c:spPr>
            <a:solidFill>
              <a:srgbClr val="7030A0"/>
            </a:solidFill>
          </c:spPr>
          <c:invertIfNegative val="0"/>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BDP'!$F$5:$O$5</c:f>
              <c:numCache>
                <c:formatCode>0.0</c:formatCode>
                <c:ptCount val="10"/>
                <c:pt idx="0">
                  <c:v>8.0940002090500215E-2</c:v>
                </c:pt>
                <c:pt idx="1">
                  <c:v>-1.4675891336883873</c:v>
                </c:pt>
                <c:pt idx="2">
                  <c:v>1.5751112573316541</c:v>
                </c:pt>
                <c:pt idx="3">
                  <c:v>0.1545633849440636</c:v>
                </c:pt>
                <c:pt idx="4">
                  <c:v>-0.59406626588406108</c:v>
                </c:pt>
                <c:pt idx="5">
                  <c:v>0.54846734648084317</c:v>
                </c:pt>
                <c:pt idx="6">
                  <c:v>-0.81882254978768121</c:v>
                </c:pt>
                <c:pt idx="7">
                  <c:v>0.66779911782772838</c:v>
                </c:pt>
                <c:pt idx="8">
                  <c:v>7.8136613123339235E-2</c:v>
                </c:pt>
                <c:pt idx="9">
                  <c:v>0</c:v>
                </c:pt>
              </c:numCache>
            </c:numRef>
          </c:val>
          <c:extLst xmlns:c16r2="http://schemas.microsoft.com/office/drawing/2015/06/chart">
            <c:ext xmlns:c16="http://schemas.microsoft.com/office/drawing/2014/chart" uri="{C3380CC4-5D6E-409C-BE32-E72D297353CC}">
              <c16:uniqueId val="{00000000-39D0-4E75-A330-D3009EBF3B0B}"/>
            </c:ext>
          </c:extLst>
        </c:ser>
        <c:ser>
          <c:idx val="2"/>
          <c:order val="1"/>
          <c:tx>
            <c:strRef>
              <c:f>'sektor doprin rastu BDP'!$B$6</c:f>
              <c:strCache>
                <c:ptCount val="1"/>
                <c:pt idx="0">
                  <c:v>Индустрија</c:v>
                </c:pt>
              </c:strCache>
            </c:strRef>
          </c:tx>
          <c:spPr>
            <a:solidFill>
              <a:srgbClr val="5297AC"/>
            </a:solidFill>
          </c:spPr>
          <c:invertIfNegative val="0"/>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BDP'!$F$6:$O$6</c:f>
              <c:numCache>
                <c:formatCode>0.0</c:formatCode>
                <c:ptCount val="10"/>
                <c:pt idx="0">
                  <c:v>0.61182960333139147</c:v>
                </c:pt>
                <c:pt idx="1">
                  <c:v>1.0711607541402326</c:v>
                </c:pt>
                <c:pt idx="2">
                  <c:v>1.2451580681482535</c:v>
                </c:pt>
                <c:pt idx="3">
                  <c:v>-1.7021603944605137</c:v>
                </c:pt>
                <c:pt idx="4">
                  <c:v>0.67777677795481106</c:v>
                </c:pt>
                <c:pt idx="5">
                  <c:v>0.55555284885792411</c:v>
                </c:pt>
                <c:pt idx="6">
                  <c:v>0.92332823738085867</c:v>
                </c:pt>
                <c:pt idx="7">
                  <c:v>1.1779605551570334</c:v>
                </c:pt>
                <c:pt idx="8">
                  <c:v>1.3090650477427552</c:v>
                </c:pt>
                <c:pt idx="9">
                  <c:v>1.4293824732139371</c:v>
                </c:pt>
              </c:numCache>
            </c:numRef>
          </c:val>
          <c:extLst xmlns:c16r2="http://schemas.microsoft.com/office/drawing/2015/06/chart">
            <c:ext xmlns:c16="http://schemas.microsoft.com/office/drawing/2014/chart" uri="{C3380CC4-5D6E-409C-BE32-E72D297353CC}">
              <c16:uniqueId val="{00000001-39D0-4E75-A330-D3009EBF3B0B}"/>
            </c:ext>
          </c:extLst>
        </c:ser>
        <c:ser>
          <c:idx val="3"/>
          <c:order val="2"/>
          <c:tx>
            <c:strRef>
              <c:f>'sektor doprin rastu BDP'!$B$7</c:f>
              <c:strCache>
                <c:ptCount val="1"/>
                <c:pt idx="0">
                  <c:v>Грађевинарство</c:v>
                </c:pt>
              </c:strCache>
            </c:strRef>
          </c:tx>
          <c:spPr>
            <a:solidFill>
              <a:schemeClr val="accent2">
                <a:lumMod val="60000"/>
                <a:lumOff val="40000"/>
              </a:schemeClr>
            </a:solidFill>
          </c:spPr>
          <c:invertIfNegative val="0"/>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BDP'!$F$7:$O$7</c:f>
              <c:numCache>
                <c:formatCode>0.0</c:formatCode>
                <c:ptCount val="10"/>
                <c:pt idx="0">
                  <c:v>0.27991234510109547</c:v>
                </c:pt>
                <c:pt idx="1">
                  <c:v>-0.48685354598701996</c:v>
                </c:pt>
                <c:pt idx="2">
                  <c:v>-0.17465648255219393</c:v>
                </c:pt>
                <c:pt idx="3">
                  <c:v>-6.3352542893370542E-2</c:v>
                </c:pt>
                <c:pt idx="4">
                  <c:v>0.1151729537522064</c:v>
                </c:pt>
                <c:pt idx="5">
                  <c:v>0.14611468270168218</c:v>
                </c:pt>
                <c:pt idx="6">
                  <c:v>8.9409214984840432E-2</c:v>
                </c:pt>
                <c:pt idx="7">
                  <c:v>0.20158913134353987</c:v>
                </c:pt>
                <c:pt idx="8">
                  <c:v>0.28040601965707429</c:v>
                </c:pt>
                <c:pt idx="9">
                  <c:v>0.30616279588552148</c:v>
                </c:pt>
              </c:numCache>
            </c:numRef>
          </c:val>
          <c:extLst xmlns:c16r2="http://schemas.microsoft.com/office/drawing/2015/06/chart">
            <c:ext xmlns:c16="http://schemas.microsoft.com/office/drawing/2014/chart" uri="{C3380CC4-5D6E-409C-BE32-E72D297353CC}">
              <c16:uniqueId val="{00000002-39D0-4E75-A330-D3009EBF3B0B}"/>
            </c:ext>
          </c:extLst>
        </c:ser>
        <c:ser>
          <c:idx val="4"/>
          <c:order val="3"/>
          <c:tx>
            <c:strRef>
              <c:f>'sektor doprin rastu BDP'!$B$8</c:f>
              <c:strCache>
                <c:ptCount val="1"/>
                <c:pt idx="0">
                  <c:v>Услуге</c:v>
                </c:pt>
              </c:strCache>
            </c:strRef>
          </c:tx>
          <c:spPr>
            <a:solidFill>
              <a:srgbClr val="E3A8FE"/>
            </a:solidFill>
          </c:spPr>
          <c:invertIfNegative val="0"/>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BDP'!$F$8:$O$8</c:f>
              <c:numCache>
                <c:formatCode>0.0</c:formatCode>
                <c:ptCount val="10"/>
                <c:pt idx="0">
                  <c:v>0.24725726329418307</c:v>
                </c:pt>
                <c:pt idx="1">
                  <c:v>0.22969934275205361</c:v>
                </c:pt>
                <c:pt idx="2">
                  <c:v>0.10458017590752025</c:v>
                </c:pt>
                <c:pt idx="3">
                  <c:v>-9.5647944981573474E-2</c:v>
                </c:pt>
                <c:pt idx="4">
                  <c:v>0.41118138897173595</c:v>
                </c:pt>
                <c:pt idx="5">
                  <c:v>1.372831542589062</c:v>
                </c:pt>
                <c:pt idx="6">
                  <c:v>1.2411394306361268</c:v>
                </c:pt>
                <c:pt idx="7">
                  <c:v>1.2049759047184434</c:v>
                </c:pt>
                <c:pt idx="8">
                  <c:v>1.4513198803706588</c:v>
                </c:pt>
                <c:pt idx="9">
                  <c:v>1.7983839956952041</c:v>
                </c:pt>
              </c:numCache>
            </c:numRef>
          </c:val>
          <c:extLst xmlns:c16r2="http://schemas.microsoft.com/office/drawing/2015/06/chart">
            <c:ext xmlns:c16="http://schemas.microsoft.com/office/drawing/2014/chart" uri="{C3380CC4-5D6E-409C-BE32-E72D297353CC}">
              <c16:uniqueId val="{00000003-39D0-4E75-A330-D3009EBF3B0B}"/>
            </c:ext>
          </c:extLst>
        </c:ser>
        <c:ser>
          <c:idx val="0"/>
          <c:order val="4"/>
          <c:tx>
            <c:strRef>
              <c:f>'sektor doprin rastu BDP'!$B$9</c:f>
              <c:strCache>
                <c:ptCount val="1"/>
                <c:pt idx="0">
                  <c:v>Нето порези</c:v>
                </c:pt>
              </c:strCache>
            </c:strRef>
          </c:tx>
          <c:spPr>
            <a:solidFill>
              <a:srgbClr val="A0E8DF"/>
            </a:solidFill>
          </c:spPr>
          <c:invertIfNegative val="0"/>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BDP'!$F$9:$O$9</c:f>
              <c:numCache>
                <c:formatCode>0.0</c:formatCode>
                <c:ptCount val="10"/>
                <c:pt idx="0">
                  <c:v>0.1815235418040208</c:v>
                </c:pt>
                <c:pt idx="1">
                  <c:v>-0.3584281481920899</c:v>
                </c:pt>
                <c:pt idx="2">
                  <c:v>-0.17845366586801392</c:v>
                </c:pt>
                <c:pt idx="3">
                  <c:v>-0.124695490912815</c:v>
                </c:pt>
                <c:pt idx="4">
                  <c:v>0.14764857969859779</c:v>
                </c:pt>
                <c:pt idx="5">
                  <c:v>0.17436271346992988</c:v>
                </c:pt>
                <c:pt idx="6">
                  <c:v>0.51750845526047806</c:v>
                </c:pt>
                <c:pt idx="7">
                  <c:v>0.25599223254784098</c:v>
                </c:pt>
                <c:pt idx="8">
                  <c:v>0.42191154830714606</c:v>
                </c:pt>
                <c:pt idx="9">
                  <c:v>0.44948417889411241</c:v>
                </c:pt>
              </c:numCache>
            </c:numRef>
          </c:val>
          <c:extLst xmlns:c16r2="http://schemas.microsoft.com/office/drawing/2015/06/chart">
            <c:ext xmlns:c16="http://schemas.microsoft.com/office/drawing/2014/chart" uri="{C3380CC4-5D6E-409C-BE32-E72D297353CC}">
              <c16:uniqueId val="{00000004-39D0-4E75-A330-D3009EBF3B0B}"/>
            </c:ext>
          </c:extLst>
        </c:ser>
        <c:dLbls>
          <c:showLegendKey val="0"/>
          <c:showVal val="0"/>
          <c:showCatName val="0"/>
          <c:showSerName val="0"/>
          <c:showPercent val="0"/>
          <c:showBubbleSize val="0"/>
        </c:dLbls>
        <c:gapWidth val="100"/>
        <c:overlap val="100"/>
        <c:axId val="43299200"/>
        <c:axId val="43300736"/>
      </c:barChart>
      <c:lineChart>
        <c:grouping val="standard"/>
        <c:varyColors val="0"/>
        <c:ser>
          <c:idx val="5"/>
          <c:order val="5"/>
          <c:tx>
            <c:strRef>
              <c:f>'sektor doprin rastu BDP'!$B$10</c:f>
              <c:strCache>
                <c:ptCount val="1"/>
                <c:pt idx="0">
                  <c:v>Реални раст БДП</c:v>
                </c:pt>
              </c:strCache>
            </c:strRef>
          </c:tx>
          <c:spPr>
            <a:ln w="31750">
              <a:solidFill>
                <a:schemeClr val="tx1"/>
              </a:solidFill>
            </a:ln>
          </c:spPr>
          <c:marker>
            <c:spPr>
              <a:solidFill>
                <a:srgbClr val="A0E8DF"/>
              </a:solidFill>
              <a:ln>
                <a:solidFill>
                  <a:schemeClr val="tx1"/>
                </a:solidFill>
              </a:ln>
            </c:spPr>
          </c:marker>
          <c:dLbls>
            <c:dLbl>
              <c:idx val="0"/>
              <c:layout>
                <c:manualLayout>
                  <c:x val="-2.5775502342042671E-2"/>
                  <c:y val="-5.40867685656939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9D0-4E75-A330-D3009EBF3B0B}"/>
                </c:ext>
              </c:extLst>
            </c:dLbl>
            <c:dLbl>
              <c:idx val="1"/>
              <c:layout>
                <c:manualLayout>
                  <c:x val="5.6258790436005714E-3"/>
                  <c:y val="0.1568627450980392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9D0-4E75-A330-D3009EBF3B0B}"/>
                </c:ext>
              </c:extLst>
            </c:dLbl>
            <c:spPr>
              <a:noFill/>
              <a:ln>
                <a:noFill/>
              </a:ln>
              <a:effectLst/>
            </c:spPr>
            <c:txPr>
              <a:bodyPr/>
              <a:lstStyle/>
              <a:p>
                <a:pPr>
                  <a:defRPr sz="800" b="1">
                    <a:latin typeface="Cambria" panose="02040503050406030204" pitchFamily="18"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'sektor doprin rastu BDP'!$F$3:$O$3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'sektor doprin rastu BDP'!$F$10:$O$10</c:f>
              <c:numCache>
                <c:formatCode>0.0</c:formatCode>
                <c:ptCount val="10"/>
                <c:pt idx="0">
                  <c:v>1.4014657358664204</c:v>
                </c:pt>
                <c:pt idx="1">
                  <c:v>-1.0152718144639132</c:v>
                </c:pt>
                <c:pt idx="2">
                  <c:v>2.5717364741589623</c:v>
                </c:pt>
                <c:pt idx="3">
                  <c:v>-1.8313019572721301</c:v>
                </c:pt>
                <c:pt idx="4">
                  <c:v>0.8</c:v>
                </c:pt>
                <c:pt idx="5">
                  <c:v>2.7973291340994408</c:v>
                </c:pt>
                <c:pt idx="6">
                  <c:v>2</c:v>
                </c:pt>
                <c:pt idx="7">
                  <c:v>3.5</c:v>
                </c:pt>
                <c:pt idx="8">
                  <c:v>3.5</c:v>
                </c:pt>
                <c:pt idx="9">
                  <c:v>4</c:v>
                </c:pt>
              </c:numCache>
            </c:numRef>
          </c:val>
          <c:smooth val="1"/>
          <c:extLst xmlns:c16r2="http://schemas.microsoft.com/office/drawing/2015/06/chart">
            <c:ext xmlns:c16="http://schemas.microsoft.com/office/drawing/2014/chart" uri="{C3380CC4-5D6E-409C-BE32-E72D297353CC}">
              <c16:uniqueId val="{00000007-39D0-4E75-A330-D3009EBF3B0B}"/>
            </c:ext>
          </c:extLst>
        </c:ser>
        <c:dLbls>
          <c:showLegendKey val="0"/>
          <c:showVal val="0"/>
          <c:showCatName val="0"/>
          <c:showSerName val="0"/>
          <c:showPercent val="0"/>
          <c:showBubbleSize val="0"/>
        </c:dLbls>
        <c:marker val="1"/>
        <c:smooth val="0"/>
        <c:axId val="43299200"/>
        <c:axId val="43300736"/>
      </c:lineChart>
      <c:catAx>
        <c:axId val="43299200"/>
        <c:scaling>
          <c:orientation val="minMax"/>
        </c:scaling>
        <c:delete val="0"/>
        <c:axPos val="b"/>
        <c:numFmt formatCode="General" sourceLinked="1"/>
        <c:majorTickMark val="out"/>
        <c:minorTickMark val="none"/>
        <c:tickLblPos val="low"/>
        <c:spPr>
          <a:ln>
            <a:solidFill>
              <a:schemeClr val="bg1">
                <a:lumMod val="65000"/>
              </a:schemeClr>
            </a:solidFill>
          </a:ln>
        </c:spPr>
        <c:txPr>
          <a:bodyPr/>
          <a:lstStyle/>
          <a:p>
            <a:pPr>
              <a:defRPr sz="700">
                <a:latin typeface="Cambria" panose="02040503050406030204" pitchFamily="18" charset="0"/>
              </a:defRPr>
            </a:pPr>
            <a:endParaRPr lang="en-US"/>
          </a:p>
        </c:txPr>
        <c:crossAx val="43300736"/>
        <c:crosses val="autoZero"/>
        <c:auto val="1"/>
        <c:lblAlgn val="ctr"/>
        <c:lblOffset val="100"/>
        <c:noMultiLvlLbl val="0"/>
      </c:catAx>
      <c:valAx>
        <c:axId val="43300736"/>
        <c:scaling>
          <c:orientation val="minMax"/>
          <c:max val="7"/>
          <c:min val="-5"/>
        </c:scaling>
        <c:delete val="0"/>
        <c:axPos val="l"/>
        <c:numFmt formatCode="General" sourceLinked="0"/>
        <c:majorTickMark val="out"/>
        <c:minorTickMark val="none"/>
        <c:tickLblPos val="low"/>
        <c:spPr>
          <a:ln>
            <a:solidFill>
              <a:schemeClr val="bg1">
                <a:lumMod val="65000"/>
              </a:schemeClr>
            </a:solidFill>
          </a:ln>
        </c:spPr>
        <c:txPr>
          <a:bodyPr/>
          <a:lstStyle/>
          <a:p>
            <a:pPr>
              <a:defRPr sz="800">
                <a:latin typeface="Cambria" panose="02040503050406030204" pitchFamily="18" charset="0"/>
              </a:defRPr>
            </a:pPr>
            <a:endParaRPr lang="en-US"/>
          </a:p>
        </c:txPr>
        <c:crossAx val="43299200"/>
        <c:crosses val="autoZero"/>
        <c:crossBetween val="between"/>
        <c:majorUnit val="2"/>
        <c:minorUnit val="1"/>
      </c:valAx>
      <c:spPr>
        <a:solidFill>
          <a:srgbClr val="DDEDD3"/>
        </a:solidFill>
      </c:spPr>
    </c:plotArea>
    <c:legend>
      <c:legendPos val="b"/>
      <c:layout>
        <c:manualLayout>
          <c:xMode val="edge"/>
          <c:yMode val="edge"/>
          <c:x val="3.3485168650606141E-2"/>
          <c:y val="0.90585833020872386"/>
          <c:w val="0.93783043082168738"/>
          <c:h val="8.1435445569303835E-2"/>
        </c:manualLayout>
      </c:layout>
      <c:overlay val="1"/>
      <c:txPr>
        <a:bodyPr/>
        <a:lstStyle/>
        <a:p>
          <a:pPr>
            <a:defRPr sz="800">
              <a:latin typeface="Cambria" panose="02040503050406030204" pitchFamily="18" charset="0"/>
            </a:defRPr>
          </a:pPr>
          <a:endParaRPr lang="en-US"/>
        </a:p>
      </c:txPr>
    </c:legend>
    <c:plotVisOnly val="1"/>
    <c:dispBlanksAs val="gap"/>
    <c:showDLblsOverMax val="0"/>
  </c:chart>
  <c:spPr>
    <a:ln>
      <a:noFill/>
    </a:ln>
  </c:spPr>
  <c:txPr>
    <a:bodyPr/>
    <a:lstStyle/>
    <a:p>
      <a:pPr>
        <a:defRPr>
          <a:latin typeface="+mj-lt"/>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Sheet1!$E$1</c:f>
              <c:strCache>
                <c:ptCount val="1"/>
                <c:pt idx="0">
                  <c:v>2017.</c:v>
                </c:pt>
              </c:strCache>
            </c:strRef>
          </c:tx>
          <c:spPr>
            <a:solidFill>
              <a:srgbClr val="7030A0"/>
            </a:solidFill>
            <a:ln>
              <a:solidFill>
                <a:schemeClr val="tx2"/>
              </a:solidFill>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(Sheet1!$E$3,Sheet1!$E$7,Sheet1!$E$11,Sheet1!$E$15,Sheet1!$E$19,Sheet1!$E$23,Sheet1!$E$27,Sheet1!$E$31)</c:f>
              <c:numCache>
                <c:formatCode>General</c:formatCode>
                <c:ptCount val="8"/>
                <c:pt idx="0">
                  <c:v>-3.8</c:v>
                </c:pt>
                <c:pt idx="1">
                  <c:v>-3.6999999999999997</c:v>
                </c:pt>
                <c:pt idx="2">
                  <c:v>-3</c:v>
                </c:pt>
                <c:pt idx="3">
                  <c:v>-2.6</c:v>
                </c:pt>
                <c:pt idx="4">
                  <c:v>-2.1999999999999997</c:v>
                </c:pt>
                <c:pt idx="5">
                  <c:v>-1.7000000000000002</c:v>
                </c:pt>
                <c:pt idx="6">
                  <c:v>-1</c:v>
                </c:pt>
                <c:pt idx="7">
                  <c:v>0.2</c:v>
                </c:pt>
              </c:numCache>
            </c:numRef>
          </c:val>
          <c:extLst xmlns:c16r2="http://schemas.microsoft.com/office/drawing/2015/06/chart">
            <c:ext xmlns:c16="http://schemas.microsoft.com/office/drawing/2014/chart" uri="{C3380CC4-5D6E-409C-BE32-E72D297353CC}">
              <c16:uniqueId val="{00000000-1B23-4A9D-A975-D402EBEBE7C1}"/>
            </c:ext>
          </c:extLst>
        </c:ser>
        <c:ser>
          <c:idx val="1"/>
          <c:order val="1"/>
          <c:tx>
            <c:strRef>
              <c:f>Sheet1!$D$1</c:f>
              <c:strCache>
                <c:ptCount val="1"/>
                <c:pt idx="0">
                  <c:v>2016.</c:v>
                </c:pt>
              </c:strCache>
            </c:strRef>
          </c:tx>
          <c:spPr>
            <a:noFill/>
            <a:ln w="19050">
              <a:solidFill>
                <a:srgbClr val="5297AC"/>
              </a:solidFill>
              <a:prstDash val="dash"/>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(Sheet1!$D$3,Sheet1!$D$7,Sheet1!$D$11,Sheet1!$D$15,Sheet1!$D$19,Sheet1!$D$23,Sheet1!$D$27,Sheet1!$D$31)</c:f>
              <c:numCache>
                <c:formatCode>General</c:formatCode>
                <c:ptCount val="8"/>
                <c:pt idx="0">
                  <c:v>-4.7</c:v>
                </c:pt>
                <c:pt idx="1">
                  <c:v>-4.5999999999999996</c:v>
                </c:pt>
                <c:pt idx="2">
                  <c:v>-3.9</c:v>
                </c:pt>
                <c:pt idx="3">
                  <c:v>-4</c:v>
                </c:pt>
                <c:pt idx="4">
                  <c:v>-2.5</c:v>
                </c:pt>
                <c:pt idx="5">
                  <c:v>-2.5</c:v>
                </c:pt>
                <c:pt idx="6">
                  <c:v>-1.3</c:v>
                </c:pt>
                <c:pt idx="7">
                  <c:v>-1.3</c:v>
                </c:pt>
              </c:numCache>
            </c:numRef>
          </c:val>
          <c:extLst xmlns:c16r2="http://schemas.microsoft.com/office/drawing/2015/06/chart">
            <c:ext xmlns:c16="http://schemas.microsoft.com/office/drawing/2014/chart" uri="{C3380CC4-5D6E-409C-BE32-E72D297353CC}">
              <c16:uniqueId val="{00000001-1B23-4A9D-A975-D402EBEBE7C1}"/>
            </c:ext>
          </c:extLst>
        </c:ser>
        <c:ser>
          <c:idx val="0"/>
          <c:order val="2"/>
          <c:tx>
            <c:strRef>
              <c:f>Sheet1!$C$1</c:f>
              <c:strCache>
                <c:ptCount val="1"/>
                <c:pt idx="0">
                  <c:v>2015.</c:v>
                </c:pt>
              </c:strCache>
            </c:strRef>
          </c:tx>
          <c:spPr>
            <a:noFill/>
            <a:ln w="19050">
              <a:solidFill>
                <a:srgbClr val="E3A8FE"/>
              </a:solidFill>
              <a:prstDash val="dash"/>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(Sheet1!$C$3,Sheet1!$C$7,Sheet1!$C$11,Sheet1!$C$15,Sheet1!$C$19,Sheet1!$C$23,Sheet1!$C$27,Sheet1!$C$31)</c:f>
              <c:numCache>
                <c:formatCode>General</c:formatCode>
                <c:ptCount val="8"/>
                <c:pt idx="0">
                  <c:v>-5.8999999999999995</c:v>
                </c:pt>
                <c:pt idx="1">
                  <c:v>-5.3</c:v>
                </c:pt>
                <c:pt idx="2">
                  <c:v>-4</c:v>
                </c:pt>
                <c:pt idx="3">
                  <c:v>-4.1000000000000005</c:v>
                </c:pt>
                <c:pt idx="4">
                  <c:v>-3.6999999999999997</c:v>
                </c:pt>
                <c:pt idx="5">
                  <c:v>-3.6999999999999997</c:v>
                </c:pt>
                <c:pt idx="6">
                  <c:v>-3.6999999999999997</c:v>
                </c:pt>
                <c:pt idx="7">
                  <c:v>-3.6999999999999997</c:v>
                </c:pt>
              </c:numCache>
            </c:numRef>
          </c:val>
          <c:extLst xmlns:c16r2="http://schemas.microsoft.com/office/drawing/2015/06/chart">
            <c:ext xmlns:c16="http://schemas.microsoft.com/office/drawing/2014/chart" uri="{C3380CC4-5D6E-409C-BE32-E72D297353CC}">
              <c16:uniqueId val="{00000002-1B23-4A9D-A975-D402EBEBE7C1}"/>
            </c:ext>
          </c:extLst>
        </c:ser>
        <c:dLbls>
          <c:showLegendKey val="0"/>
          <c:showVal val="0"/>
          <c:showCatName val="0"/>
          <c:showSerName val="0"/>
          <c:showPercent val="0"/>
          <c:showBubbleSize val="0"/>
        </c:dLbls>
        <c:gapWidth val="100"/>
        <c:overlap val="100"/>
        <c:axId val="85430656"/>
        <c:axId val="85432192"/>
      </c:barChart>
      <c:catAx>
        <c:axId val="85430656"/>
        <c:scaling>
          <c:orientation val="minMax"/>
        </c:scaling>
        <c:delete val="0"/>
        <c:axPos val="b"/>
        <c:numFmt formatCode="General" sourceLinked="1"/>
        <c:majorTickMark val="none"/>
        <c:minorTickMark val="none"/>
        <c:tickLblPos val="high"/>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85432192"/>
        <c:crosses val="autoZero"/>
        <c:auto val="1"/>
        <c:lblAlgn val="ctr"/>
        <c:lblOffset val="100"/>
        <c:noMultiLvlLbl val="0"/>
      </c:catAx>
      <c:valAx>
        <c:axId val="85432192"/>
        <c:scaling>
          <c:orientation val="minMax"/>
        </c:scaling>
        <c:delete val="0"/>
        <c:axPos val="l"/>
        <c:numFmt formatCode="General"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85430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Georgia" panose="02040502050405020303"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Sheet1!$E$1</c:f>
              <c:strCache>
                <c:ptCount val="1"/>
                <c:pt idx="0">
                  <c:v>2017.</c:v>
                </c:pt>
              </c:strCache>
            </c:strRef>
          </c:tx>
          <c:spPr>
            <a:solidFill>
              <a:srgbClr val="7030A0"/>
            </a:solidFill>
            <a:ln>
              <a:solidFill>
                <a:schemeClr val="tx2"/>
              </a:solidFill>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(Sheet1!$E$5,Sheet1!$E$9,Sheet1!$E$13,Sheet1!$E$17,Sheet1!$E$21,Sheet1!$E$25,Sheet1!$E$29,Sheet1!$E$33)</c:f>
              <c:numCache>
                <c:formatCode>General</c:formatCode>
                <c:ptCount val="8"/>
                <c:pt idx="0">
                  <c:v>78</c:v>
                </c:pt>
                <c:pt idx="1">
                  <c:v>78.3</c:v>
                </c:pt>
                <c:pt idx="2">
                  <c:v>77.7</c:v>
                </c:pt>
                <c:pt idx="3">
                  <c:v>76.3</c:v>
                </c:pt>
                <c:pt idx="4">
                  <c:v>75.099999999999994</c:v>
                </c:pt>
                <c:pt idx="5">
                  <c:v>72.399999999999991</c:v>
                </c:pt>
                <c:pt idx="6">
                  <c:v>71</c:v>
                </c:pt>
                <c:pt idx="7">
                  <c:v>67.100000000000009</c:v>
                </c:pt>
              </c:numCache>
            </c:numRef>
          </c:val>
          <c:extLst xmlns:c16r2="http://schemas.microsoft.com/office/drawing/2015/06/chart">
            <c:ext xmlns:c16="http://schemas.microsoft.com/office/drawing/2014/chart" uri="{C3380CC4-5D6E-409C-BE32-E72D297353CC}">
              <c16:uniqueId val="{00000000-9B97-49AB-B122-DA4CD3A3ED40}"/>
            </c:ext>
          </c:extLst>
        </c:ser>
        <c:ser>
          <c:idx val="1"/>
          <c:order val="1"/>
          <c:tx>
            <c:strRef>
              <c:f>Sheet1!$D$1</c:f>
              <c:strCache>
                <c:ptCount val="1"/>
                <c:pt idx="0">
                  <c:v>2016.</c:v>
                </c:pt>
              </c:strCache>
            </c:strRef>
          </c:tx>
          <c:spPr>
            <a:noFill/>
            <a:ln w="19050">
              <a:solidFill>
                <a:srgbClr val="5297AC"/>
              </a:solidFill>
              <a:prstDash val="dash"/>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(Sheet1!$D$5,Sheet1!$D$9,Sheet1!$D$13,Sheet1!$D$17,Sheet1!$D$21,Sheet1!$D$25,Sheet1!$D$29,Sheet1!$D$33)</c:f>
              <c:numCache>
                <c:formatCode>General</c:formatCode>
                <c:ptCount val="8"/>
                <c:pt idx="0">
                  <c:v>78.400000000000006</c:v>
                </c:pt>
                <c:pt idx="1">
                  <c:v>78.8</c:v>
                </c:pt>
                <c:pt idx="2">
                  <c:v>78.400000000000006</c:v>
                </c:pt>
                <c:pt idx="3">
                  <c:v>78.100000000000009</c:v>
                </c:pt>
                <c:pt idx="4">
                  <c:v>76.8</c:v>
                </c:pt>
                <c:pt idx="5">
                  <c:v>76.8</c:v>
                </c:pt>
                <c:pt idx="6">
                  <c:v>73</c:v>
                </c:pt>
                <c:pt idx="7">
                  <c:v>73.099999999999994</c:v>
                </c:pt>
              </c:numCache>
            </c:numRef>
          </c:val>
          <c:extLst xmlns:c16r2="http://schemas.microsoft.com/office/drawing/2015/06/chart">
            <c:ext xmlns:c16="http://schemas.microsoft.com/office/drawing/2014/chart" uri="{C3380CC4-5D6E-409C-BE32-E72D297353CC}">
              <c16:uniqueId val="{00000001-9B97-49AB-B122-DA4CD3A3ED40}"/>
            </c:ext>
          </c:extLst>
        </c:ser>
        <c:ser>
          <c:idx val="0"/>
          <c:order val="2"/>
          <c:tx>
            <c:strRef>
              <c:f>Sheet1!$C$1</c:f>
              <c:strCache>
                <c:ptCount val="1"/>
                <c:pt idx="0">
                  <c:v>2015.</c:v>
                </c:pt>
              </c:strCache>
            </c:strRef>
          </c:tx>
          <c:spPr>
            <a:noFill/>
            <a:ln w="19050">
              <a:solidFill>
                <a:srgbClr val="E3A8FE"/>
              </a:solidFill>
              <a:prstDash val="dash"/>
            </a:ln>
            <a:effectLst/>
          </c:spPr>
          <c:invertIfNegative val="0"/>
          <c:cat>
            <c:strRef>
              <c:f>(Sheet1!$A$3,Sheet1!$A$7,Sheet1!$A$11,Sheet1!$A$15,Sheet1!$A$19,Sheet1!$A$23,Sheet1!$A$27,Sheet1!$A$31)</c:f>
              <c:strCache>
                <c:ptCount val="8"/>
                <c:pt idx="0">
                  <c:v>Аранжман</c:v>
                </c:pt>
                <c:pt idx="1">
                  <c:v>1. ревизија</c:v>
                </c:pt>
                <c:pt idx="2">
                  <c:v>2. ревизија</c:v>
                </c:pt>
                <c:pt idx="3">
                  <c:v>3. ревизија</c:v>
                </c:pt>
                <c:pt idx="4">
                  <c:v>4/5. ревизија</c:v>
                </c:pt>
                <c:pt idx="5">
                  <c:v>6. ревизија</c:v>
                </c:pt>
                <c:pt idx="6">
                  <c:v>7. ревизија</c:v>
                </c:pt>
                <c:pt idx="7">
                  <c:v>8. ревизија</c:v>
                </c:pt>
              </c:strCache>
            </c:strRef>
          </c:cat>
          <c:val>
            <c:numRef>
              <c:f>(Sheet1!$C$5,Sheet1!$C$9,Sheet1!$C$13,Sheet1!$C$17,Sheet1!$C$21,Sheet1!$C$25,Sheet1!$C$29,Sheet1!$C$33)</c:f>
              <c:numCache>
                <c:formatCode>General</c:formatCode>
                <c:ptCount val="8"/>
                <c:pt idx="0">
                  <c:v>76.400000000000006</c:v>
                </c:pt>
                <c:pt idx="1">
                  <c:v>77.3</c:v>
                </c:pt>
                <c:pt idx="2">
                  <c:v>76.7</c:v>
                </c:pt>
                <c:pt idx="3">
                  <c:v>75.900000000000006</c:v>
                </c:pt>
                <c:pt idx="4">
                  <c:v>77.400000000000006</c:v>
                </c:pt>
                <c:pt idx="5">
                  <c:v>77.400000000000006</c:v>
                </c:pt>
                <c:pt idx="6">
                  <c:v>77.400000000000006</c:v>
                </c:pt>
                <c:pt idx="7">
                  <c:v>76</c:v>
                </c:pt>
              </c:numCache>
            </c:numRef>
          </c:val>
          <c:extLst xmlns:c16r2="http://schemas.microsoft.com/office/drawing/2015/06/chart">
            <c:ext xmlns:c16="http://schemas.microsoft.com/office/drawing/2014/chart" uri="{C3380CC4-5D6E-409C-BE32-E72D297353CC}">
              <c16:uniqueId val="{00000002-9B97-49AB-B122-DA4CD3A3ED40}"/>
            </c:ext>
          </c:extLst>
        </c:ser>
        <c:dLbls>
          <c:showLegendKey val="0"/>
          <c:showVal val="0"/>
          <c:showCatName val="0"/>
          <c:showSerName val="0"/>
          <c:showPercent val="0"/>
          <c:showBubbleSize val="0"/>
        </c:dLbls>
        <c:gapWidth val="100"/>
        <c:overlap val="100"/>
        <c:axId val="85987328"/>
        <c:axId val="85988864"/>
      </c:barChart>
      <c:catAx>
        <c:axId val="85987328"/>
        <c:scaling>
          <c:orientation val="minMax"/>
        </c:scaling>
        <c:delete val="0"/>
        <c:axPos val="b"/>
        <c:numFmt formatCode="General" sourceLinked="1"/>
        <c:majorTickMark val="none"/>
        <c:minorTickMark val="none"/>
        <c:tickLblPos val="high"/>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85988864"/>
        <c:crosses val="autoZero"/>
        <c:auto val="1"/>
        <c:lblAlgn val="ctr"/>
        <c:lblOffset val="100"/>
        <c:noMultiLvlLbl val="0"/>
      </c:catAx>
      <c:valAx>
        <c:axId val="85988864"/>
        <c:scaling>
          <c:orientation val="minMax"/>
          <c:min val="65"/>
        </c:scaling>
        <c:delete val="0"/>
        <c:axPos val="l"/>
        <c:numFmt formatCode="General" sourceLinked="1"/>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8598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Georgia" panose="02040502050405020303"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100">
                <a:solidFill>
                  <a:schemeClr val="tx1"/>
                </a:solidFill>
                <a:latin typeface="Cambria" panose="02040503050406030204" pitchFamily="18" charset="0"/>
              </a:defRPr>
            </a:pPr>
            <a:r>
              <a:rPr lang="sr-Cyrl-RS" sz="1100" dirty="0">
                <a:solidFill>
                  <a:schemeClr val="tx1"/>
                </a:solidFill>
                <a:latin typeface="+mn-lt"/>
              </a:rPr>
              <a:t>Доприноси стопи реалног раста БДП, расходни приступ, п</a:t>
            </a:r>
            <a:r>
              <a:rPr lang="en-US" sz="1100" dirty="0">
                <a:solidFill>
                  <a:schemeClr val="tx1"/>
                </a:solidFill>
                <a:latin typeface="+mn-lt"/>
              </a:rPr>
              <a:t>.</a:t>
            </a:r>
            <a:r>
              <a:rPr lang="sr-Cyrl-RS" sz="1100" dirty="0">
                <a:solidFill>
                  <a:schemeClr val="tx1"/>
                </a:solidFill>
                <a:latin typeface="+mn-lt"/>
              </a:rPr>
              <a:t>п.</a:t>
            </a:r>
            <a:endParaRPr lang="en-US" sz="1100" dirty="0">
              <a:solidFill>
                <a:schemeClr val="tx1"/>
              </a:solidFill>
              <a:latin typeface="+mn-lt"/>
            </a:endParaRPr>
          </a:p>
        </c:rich>
      </c:tx>
      <c:layout>
        <c:manualLayout>
          <c:xMode val="edge"/>
          <c:yMode val="edge"/>
          <c:x val="0.15621352477999076"/>
          <c:y val="0"/>
        </c:manualLayout>
      </c:layout>
      <c:overlay val="0"/>
    </c:title>
    <c:autoTitleDeleted val="0"/>
    <c:plotArea>
      <c:layout>
        <c:manualLayout>
          <c:layoutTarget val="inner"/>
          <c:xMode val="edge"/>
          <c:yMode val="edge"/>
          <c:x val="7.9914743167392138E-2"/>
          <c:y val="0.12207071385701361"/>
          <c:w val="0.8990826514332767"/>
          <c:h val="0.68903418322709664"/>
        </c:manualLayout>
      </c:layout>
      <c:barChart>
        <c:barDir val="col"/>
        <c:grouping val="stacked"/>
        <c:varyColors val="0"/>
        <c:ser>
          <c:idx val="0"/>
          <c:order val="0"/>
          <c:tx>
            <c:strRef>
              <c:f>Makro!$B$39</c:f>
              <c:strCache>
                <c:ptCount val="1"/>
                <c:pt idx="0">
                  <c:v>Нето извоз</c:v>
                </c:pt>
              </c:strCache>
            </c:strRef>
          </c:tx>
          <c:spPr>
            <a:solidFill>
              <a:srgbClr val="7030A0"/>
            </a:solidFill>
            <a:ln>
              <a:solidFill>
                <a:schemeClr val="tx1"/>
              </a:solidFill>
            </a:ln>
          </c:spPr>
          <c:invertIfNegative val="0"/>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Makro!$F$39:$O$39</c:f>
              <c:numCache>
                <c:formatCode>0.0</c:formatCode>
                <c:ptCount val="10"/>
                <c:pt idx="0">
                  <c:v>-2.1276435504811482</c:v>
                </c:pt>
                <c:pt idx="1">
                  <c:v>-0.39596037426393421</c:v>
                </c:pt>
                <c:pt idx="2">
                  <c:v>5.1514439981878404</c:v>
                </c:pt>
                <c:pt idx="3">
                  <c:v>-0.55484163490310823</c:v>
                </c:pt>
                <c:pt idx="4">
                  <c:v>-0.62650608821417075</c:v>
                </c:pt>
                <c:pt idx="5">
                  <c:v>0.53792192929050131</c:v>
                </c:pt>
                <c:pt idx="6">
                  <c:v>-0.43005827097970684</c:v>
                </c:pt>
                <c:pt idx="7">
                  <c:v>9.2227074600827463E-2</c:v>
                </c:pt>
                <c:pt idx="8">
                  <c:v>-0.23405173496670087</c:v>
                </c:pt>
                <c:pt idx="9">
                  <c:v>-0.35927508380449369</c:v>
                </c:pt>
              </c:numCache>
            </c:numRef>
          </c:val>
          <c:extLst xmlns:c16r2="http://schemas.microsoft.com/office/drawing/2015/06/chart">
            <c:ext xmlns:c16="http://schemas.microsoft.com/office/drawing/2014/chart" uri="{C3380CC4-5D6E-409C-BE32-E72D297353CC}">
              <c16:uniqueId val="{00000000-2F89-49D9-9AA5-A157A30FA3FD}"/>
            </c:ext>
          </c:extLst>
        </c:ser>
        <c:ser>
          <c:idx val="1"/>
          <c:order val="1"/>
          <c:tx>
            <c:strRef>
              <c:f>Makro!$B$35</c:f>
              <c:strCache>
                <c:ptCount val="1"/>
                <c:pt idx="0">
                  <c:v>Инвестиције</c:v>
                </c:pt>
              </c:strCache>
            </c:strRef>
          </c:tx>
          <c:spPr>
            <a:solidFill>
              <a:srgbClr val="5297AC"/>
            </a:solidFill>
          </c:spPr>
          <c:invertIfNegative val="0"/>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Makro!$F$35:$O$35</c:f>
              <c:numCache>
                <c:formatCode>0.0</c:formatCode>
                <c:ptCount val="10"/>
                <c:pt idx="0">
                  <c:v>0.84627718048146738</c:v>
                </c:pt>
                <c:pt idx="1">
                  <c:v>2.4354676679217597</c:v>
                </c:pt>
                <c:pt idx="2">
                  <c:v>-2.5424861835262056</c:v>
                </c:pt>
                <c:pt idx="3">
                  <c:v>-0.61919252263580271</c:v>
                </c:pt>
                <c:pt idx="4">
                  <c:v>0.93486207491546169</c:v>
                </c:pt>
                <c:pt idx="5">
                  <c:v>0.89404199039250543</c:v>
                </c:pt>
                <c:pt idx="6">
                  <c:v>0.84867000813248361</c:v>
                </c:pt>
                <c:pt idx="7">
                  <c:v>1.0318527539115399</c:v>
                </c:pt>
                <c:pt idx="8">
                  <c:v>0.84267798900782287</c:v>
                </c:pt>
                <c:pt idx="9">
                  <c:v>1.0874664825140605</c:v>
                </c:pt>
              </c:numCache>
            </c:numRef>
          </c:val>
          <c:extLst xmlns:c16r2="http://schemas.microsoft.com/office/drawing/2015/06/chart">
            <c:ext xmlns:c16="http://schemas.microsoft.com/office/drawing/2014/chart" uri="{C3380CC4-5D6E-409C-BE32-E72D297353CC}">
              <c16:uniqueId val="{00000001-2F89-49D9-9AA5-A157A30FA3FD}"/>
            </c:ext>
          </c:extLst>
        </c:ser>
        <c:ser>
          <c:idx val="2"/>
          <c:order val="2"/>
          <c:tx>
            <c:strRef>
              <c:f>Makro!$B$36</c:f>
              <c:strCache>
                <c:ptCount val="1"/>
                <c:pt idx="0">
                  <c:v>Приватна потрошња</c:v>
                </c:pt>
              </c:strCache>
            </c:strRef>
          </c:tx>
          <c:spPr>
            <a:solidFill>
              <a:srgbClr val="ED7D31">
                <a:lumMod val="60000"/>
                <a:lumOff val="40000"/>
              </a:srgbClr>
            </a:solidFill>
          </c:spPr>
          <c:invertIfNegative val="0"/>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Makro!$F$36:$O$36</c:f>
              <c:numCache>
                <c:formatCode>0.0</c:formatCode>
                <c:ptCount val="10"/>
                <c:pt idx="0">
                  <c:v>0.73869733479630351</c:v>
                </c:pt>
                <c:pt idx="1">
                  <c:v>-1.5398716596070927</c:v>
                </c:pt>
                <c:pt idx="2">
                  <c:v>-0.43078359967277491</c:v>
                </c:pt>
                <c:pt idx="3">
                  <c:v>-0.99827845574586693</c:v>
                </c:pt>
                <c:pt idx="4">
                  <c:v>0.35390578450449794</c:v>
                </c:pt>
                <c:pt idx="5">
                  <c:v>0.74199923145176361</c:v>
                </c:pt>
                <c:pt idx="6">
                  <c:v>1.3420888247337317</c:v>
                </c:pt>
                <c:pt idx="7">
                  <c:v>1.964854511154938</c:v>
                </c:pt>
                <c:pt idx="8">
                  <c:v>2.5157616684163999</c:v>
                </c:pt>
                <c:pt idx="9">
                  <c:v>2.7924689467579751</c:v>
                </c:pt>
              </c:numCache>
            </c:numRef>
          </c:val>
          <c:extLst xmlns:c16r2="http://schemas.microsoft.com/office/drawing/2015/06/chart">
            <c:ext xmlns:c16="http://schemas.microsoft.com/office/drawing/2014/chart" uri="{C3380CC4-5D6E-409C-BE32-E72D297353CC}">
              <c16:uniqueId val="{00000002-2F89-49D9-9AA5-A157A30FA3FD}"/>
            </c:ext>
          </c:extLst>
        </c:ser>
        <c:ser>
          <c:idx val="3"/>
          <c:order val="3"/>
          <c:tx>
            <c:strRef>
              <c:f>Makro!$B$37</c:f>
              <c:strCache>
                <c:ptCount val="1"/>
                <c:pt idx="0">
                  <c:v>Државна потрошња</c:v>
                </c:pt>
              </c:strCache>
            </c:strRef>
          </c:tx>
          <c:spPr>
            <a:solidFill>
              <a:srgbClr val="BA4BDD"/>
            </a:solidFill>
          </c:spPr>
          <c:invertIfNegative val="0"/>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Makro!$F$37:$O$37</c:f>
              <c:numCache>
                <c:formatCode>0.0</c:formatCode>
                <c:ptCount val="10"/>
                <c:pt idx="0">
                  <c:v>0.16560325731832867</c:v>
                </c:pt>
                <c:pt idx="1">
                  <c:v>0.35390392759260092</c:v>
                </c:pt>
                <c:pt idx="2">
                  <c:v>-0.20347154615218185</c:v>
                </c:pt>
                <c:pt idx="3">
                  <c:v>-0.1105096543873615</c:v>
                </c:pt>
                <c:pt idx="4">
                  <c:v>-0.2621844621741467</c:v>
                </c:pt>
                <c:pt idx="5">
                  <c:v>0.36476857810021218</c:v>
                </c:pt>
                <c:pt idx="6">
                  <c:v>0.25898775467898255</c:v>
                </c:pt>
                <c:pt idx="7">
                  <c:v>0.40238219560583233</c:v>
                </c:pt>
                <c:pt idx="8">
                  <c:v>0.3359614885012</c:v>
                </c:pt>
                <c:pt idx="9">
                  <c:v>0.47008398640771215</c:v>
                </c:pt>
              </c:numCache>
            </c:numRef>
          </c:val>
          <c:extLst xmlns:c16r2="http://schemas.microsoft.com/office/drawing/2015/06/chart">
            <c:ext xmlns:c16="http://schemas.microsoft.com/office/drawing/2014/chart" uri="{C3380CC4-5D6E-409C-BE32-E72D297353CC}">
              <c16:uniqueId val="{00000003-2F89-49D9-9AA5-A157A30FA3FD}"/>
            </c:ext>
          </c:extLst>
        </c:ser>
        <c:ser>
          <c:idx val="4"/>
          <c:order val="4"/>
          <c:tx>
            <c:strRef>
              <c:f>Makro!$B$38</c:f>
              <c:strCache>
                <c:ptCount val="1"/>
                <c:pt idx="0">
                  <c:v>Промена у залихама</c:v>
                </c:pt>
              </c:strCache>
            </c:strRef>
          </c:tx>
          <c:spPr>
            <a:solidFill>
              <a:srgbClr val="A0E8DF"/>
            </a:solidFill>
          </c:spPr>
          <c:invertIfNegative val="0"/>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Makro!$F$38:$O$38</c:f>
              <c:numCache>
                <c:formatCode>0.0</c:formatCode>
                <c:ptCount val="10"/>
                <c:pt idx="0">
                  <c:v>1.7785380343349144</c:v>
                </c:pt>
                <c:pt idx="1">
                  <c:v>-1.8688075983447645</c:v>
                </c:pt>
                <c:pt idx="2">
                  <c:v>0.59703103238910793</c:v>
                </c:pt>
                <c:pt idx="3">
                  <c:v>0.4515242144303146</c:v>
                </c:pt>
                <c:pt idx="4">
                  <c:v>0.3576387033942901</c:v>
                </c:pt>
                <c:pt idx="5">
                  <c:v>0.25858991630896627</c:v>
                </c:pt>
                <c:pt idx="6">
                  <c:v>-4.8688316565502453E-2</c:v>
                </c:pt>
                <c:pt idx="7">
                  <c:v>0</c:v>
                </c:pt>
                <c:pt idx="8">
                  <c:v>0</c:v>
                </c:pt>
                <c:pt idx="9">
                  <c:v>0</c:v>
                </c:pt>
              </c:numCache>
            </c:numRef>
          </c:val>
          <c:extLst xmlns:c16r2="http://schemas.microsoft.com/office/drawing/2015/06/chart">
            <c:ext xmlns:c16="http://schemas.microsoft.com/office/drawing/2014/chart" uri="{C3380CC4-5D6E-409C-BE32-E72D297353CC}">
              <c16:uniqueId val="{00000004-2F89-49D9-9AA5-A157A30FA3FD}"/>
            </c:ext>
          </c:extLst>
        </c:ser>
        <c:dLbls>
          <c:showLegendKey val="0"/>
          <c:showVal val="0"/>
          <c:showCatName val="0"/>
          <c:showSerName val="0"/>
          <c:showPercent val="0"/>
          <c:showBubbleSize val="0"/>
        </c:dLbls>
        <c:gapWidth val="100"/>
        <c:overlap val="100"/>
        <c:axId val="63156224"/>
        <c:axId val="63157760"/>
      </c:barChart>
      <c:lineChart>
        <c:grouping val="standard"/>
        <c:varyColors val="0"/>
        <c:ser>
          <c:idx val="5"/>
          <c:order val="5"/>
          <c:tx>
            <c:strRef>
              <c:f>Makro!$B$40</c:f>
              <c:strCache>
                <c:ptCount val="1"/>
                <c:pt idx="0">
                  <c:v>Реални раст БДП</c:v>
                </c:pt>
              </c:strCache>
            </c:strRef>
          </c:tx>
          <c:spPr>
            <a:ln w="31750">
              <a:solidFill>
                <a:schemeClr val="tx1"/>
              </a:solidFill>
            </a:ln>
          </c:spPr>
          <c:marker>
            <c:spPr>
              <a:solidFill>
                <a:srgbClr val="A0E8DF"/>
              </a:solidFill>
              <a:ln>
                <a:solidFill>
                  <a:schemeClr val="tx1"/>
                </a:solidFill>
              </a:ln>
            </c:spPr>
          </c:marker>
          <c:dPt>
            <c:idx val="2"/>
            <c:bubble3D val="0"/>
            <c:extLst xmlns:c16r2="http://schemas.microsoft.com/office/drawing/2015/06/chart">
              <c:ext xmlns:c16="http://schemas.microsoft.com/office/drawing/2014/chart" uri="{C3380CC4-5D6E-409C-BE32-E72D297353CC}">
                <c16:uniqueId val="{00000005-2F89-49D9-9AA5-A157A30FA3FD}"/>
              </c:ext>
            </c:extLst>
          </c:dPt>
          <c:dLbls>
            <c:dLbl>
              <c:idx val="0"/>
              <c:layout>
                <c:manualLayout>
                  <c:x val="4.3131739334270981E-2"/>
                  <c:y val="2.476780185758514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F89-49D9-9AA5-A157A30FA3FD}"/>
                </c:ext>
              </c:extLst>
            </c:dLbl>
            <c:dLbl>
              <c:idx val="1"/>
              <c:layout>
                <c:manualLayout>
                  <c:x val="-2.7115440698117863E-2"/>
                  <c:y val="7.95365682264545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F89-49D9-9AA5-A157A30FA3FD}"/>
                </c:ext>
              </c:extLst>
            </c:dLbl>
            <c:dLbl>
              <c:idx val="2"/>
              <c:layout>
                <c:manualLayout>
                  <c:x val="9.3039852390245439E-3"/>
                  <c:y val="-3.5645387003970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F89-49D9-9AA5-A157A30FA3FD}"/>
                </c:ext>
              </c:extLst>
            </c:dLbl>
            <c:dLbl>
              <c:idx val="3"/>
              <c:layout>
                <c:manualLayout>
                  <c:x val="-1.6715739058258742E-2"/>
                  <c:y val="-0.138348438710607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2F89-49D9-9AA5-A157A30FA3FD}"/>
                </c:ext>
              </c:extLst>
            </c:dLbl>
            <c:spPr>
              <a:noFill/>
              <a:ln>
                <a:noFill/>
              </a:ln>
              <a:effectLst/>
            </c:spPr>
            <c:txPr>
              <a:bodyPr/>
              <a:lstStyle/>
              <a:p>
                <a:pPr>
                  <a:defRPr sz="800" b="1">
                    <a:latin typeface="Cambria" panose="02040503050406030204" pitchFamily="18"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Makro!$F$33:$O$33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Makro!$F$40:$O$40</c:f>
              <c:numCache>
                <c:formatCode>0.0</c:formatCode>
                <c:ptCount val="10"/>
                <c:pt idx="0">
                  <c:v>1.4014722564498658</c:v>
                </c:pt>
                <c:pt idx="1">
                  <c:v>-1.0152680367014308</c:v>
                </c:pt>
                <c:pt idx="2">
                  <c:v>2.5717337012257859</c:v>
                </c:pt>
                <c:pt idx="3">
                  <c:v>-1.8312980532418248</c:v>
                </c:pt>
                <c:pt idx="4">
                  <c:v>0.75771601242593223</c:v>
                </c:pt>
                <c:pt idx="5">
                  <c:v>2.7973216455439487</c:v>
                </c:pt>
                <c:pt idx="6">
                  <c:v>1.9709999999999885</c:v>
                </c:pt>
                <c:pt idx="7">
                  <c:v>3.4913165352731377</c:v>
                </c:pt>
                <c:pt idx="8">
                  <c:v>3.4603494109587221</c:v>
                </c:pt>
                <c:pt idx="9">
                  <c:v>3.9907443318752533</c:v>
                </c:pt>
              </c:numCache>
            </c:numRef>
          </c:val>
          <c:smooth val="1"/>
          <c:extLst xmlns:c16r2="http://schemas.microsoft.com/office/drawing/2015/06/chart">
            <c:ext xmlns:c16="http://schemas.microsoft.com/office/drawing/2014/chart" uri="{C3380CC4-5D6E-409C-BE32-E72D297353CC}">
              <c16:uniqueId val="{00000009-2F89-49D9-9AA5-A157A30FA3FD}"/>
            </c:ext>
          </c:extLst>
        </c:ser>
        <c:dLbls>
          <c:showLegendKey val="0"/>
          <c:showVal val="0"/>
          <c:showCatName val="0"/>
          <c:showSerName val="0"/>
          <c:showPercent val="0"/>
          <c:showBubbleSize val="0"/>
        </c:dLbls>
        <c:marker val="1"/>
        <c:smooth val="0"/>
        <c:axId val="63156224"/>
        <c:axId val="63157760"/>
      </c:lineChart>
      <c:catAx>
        <c:axId val="63156224"/>
        <c:scaling>
          <c:orientation val="minMax"/>
        </c:scaling>
        <c:delete val="0"/>
        <c:axPos val="b"/>
        <c:numFmt formatCode="General" sourceLinked="1"/>
        <c:majorTickMark val="out"/>
        <c:minorTickMark val="none"/>
        <c:tickLblPos val="low"/>
        <c:spPr>
          <a:ln>
            <a:solidFill>
              <a:schemeClr val="bg1">
                <a:lumMod val="65000"/>
              </a:schemeClr>
            </a:solidFill>
          </a:ln>
        </c:spPr>
        <c:txPr>
          <a:bodyPr/>
          <a:lstStyle/>
          <a:p>
            <a:pPr>
              <a:defRPr sz="700">
                <a:latin typeface="Cambria" panose="02040503050406030204" pitchFamily="18" charset="0"/>
              </a:defRPr>
            </a:pPr>
            <a:endParaRPr lang="en-US"/>
          </a:p>
        </c:txPr>
        <c:crossAx val="63157760"/>
        <c:crosses val="autoZero"/>
        <c:auto val="1"/>
        <c:lblAlgn val="ctr"/>
        <c:lblOffset val="100"/>
        <c:noMultiLvlLbl val="0"/>
      </c:catAx>
      <c:valAx>
        <c:axId val="63157760"/>
        <c:scaling>
          <c:orientation val="minMax"/>
          <c:max val="8"/>
          <c:min val="-6"/>
        </c:scaling>
        <c:delete val="0"/>
        <c:axPos val="l"/>
        <c:numFmt formatCode="General" sourceLinked="0"/>
        <c:majorTickMark val="out"/>
        <c:minorTickMark val="none"/>
        <c:tickLblPos val="low"/>
        <c:spPr>
          <a:ln>
            <a:solidFill>
              <a:sysClr val="window" lastClr="FFFFFF">
                <a:lumMod val="65000"/>
              </a:sysClr>
            </a:solidFill>
          </a:ln>
        </c:spPr>
        <c:txPr>
          <a:bodyPr/>
          <a:lstStyle/>
          <a:p>
            <a:pPr>
              <a:defRPr sz="800">
                <a:latin typeface="Cambria" panose="02040503050406030204" pitchFamily="18" charset="0"/>
              </a:defRPr>
            </a:pPr>
            <a:endParaRPr lang="en-US"/>
          </a:p>
        </c:txPr>
        <c:crossAx val="63156224"/>
        <c:crosses val="autoZero"/>
        <c:crossBetween val="between"/>
        <c:majorUnit val="2"/>
        <c:minorUnit val="1"/>
      </c:valAx>
      <c:spPr>
        <a:solidFill>
          <a:srgbClr val="DDEDD3"/>
        </a:solidFill>
      </c:spPr>
    </c:plotArea>
    <c:legend>
      <c:legendPos val="b"/>
      <c:layout>
        <c:manualLayout>
          <c:xMode val="edge"/>
          <c:yMode val="edge"/>
          <c:x val="0"/>
          <c:y val="0.88217691538557685"/>
          <c:w val="0.9789249137975401"/>
          <c:h val="0.11358767654043243"/>
        </c:manualLayout>
      </c:layout>
      <c:overlay val="0"/>
      <c:txPr>
        <a:bodyPr/>
        <a:lstStyle/>
        <a:p>
          <a:pPr>
            <a:defRPr sz="800">
              <a:latin typeface="Cambria" panose="02040503050406030204" pitchFamily="18" charset="0"/>
            </a:defRPr>
          </a:pPr>
          <a:endParaRPr lang="en-US"/>
        </a:p>
      </c:txPr>
    </c:legend>
    <c:plotVisOnly val="1"/>
    <c:dispBlanksAs val="gap"/>
    <c:showDLblsOverMax val="0"/>
  </c:chart>
  <c:spPr>
    <a:ln>
      <a:noFill/>
    </a:ln>
  </c:spPr>
  <c:txPr>
    <a:bodyPr/>
    <a:lstStyle/>
    <a:p>
      <a:pPr>
        <a:defRPr>
          <a:latin typeface="+mj-lt"/>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08878913500315E-2"/>
          <c:y val="3.089255095918696E-2"/>
          <c:w val="0.89912810742893901"/>
          <c:h val="0.80422819888879071"/>
        </c:manualLayout>
      </c:layout>
      <c:barChart>
        <c:barDir val="col"/>
        <c:grouping val="clustered"/>
        <c:varyColors val="0"/>
        <c:ser>
          <c:idx val="0"/>
          <c:order val="0"/>
          <c:tx>
            <c:v>Фискални резултат</c:v>
          </c:tx>
          <c:spPr>
            <a:solidFill>
              <a:srgbClr val="5297B6"/>
            </a:solidFill>
            <a:ln w="127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'Quaterly, Yearly'!$BG$78:$BR$78</c:f>
              <c:numCache>
                <c:formatCode>#,##0.0</c:formatCode>
                <c:ptCount val="12"/>
                <c:pt idx="0">
                  <c:v>-1.5017928884851912</c:v>
                </c:pt>
                <c:pt idx="1">
                  <c:v>-1.9122372773455196</c:v>
                </c:pt>
                <c:pt idx="2">
                  <c:v>-2.6244619115926784</c:v>
                </c:pt>
                <c:pt idx="3">
                  <c:v>-4.4143810618841446</c:v>
                </c:pt>
                <c:pt idx="4">
                  <c:v>-4.5975291724397556</c:v>
                </c:pt>
                <c:pt idx="5">
                  <c:v>-4.7976786016754174</c:v>
                </c:pt>
                <c:pt idx="6">
                  <c:v>-6.8407344522037192</c:v>
                </c:pt>
                <c:pt idx="7">
                  <c:v>-5.4714797811114355</c:v>
                </c:pt>
                <c:pt idx="8">
                  <c:v>-6.6042833282529685</c:v>
                </c:pt>
                <c:pt idx="9">
                  <c:v>-3.6882777450256592</c:v>
                </c:pt>
                <c:pt idx="10">
                  <c:v>-1.2672160404959874</c:v>
                </c:pt>
                <c:pt idx="11">
                  <c:v>0.7</c:v>
                </c:pt>
              </c:numCache>
            </c:numRef>
          </c:val>
          <c:extLst xmlns:c16r2="http://schemas.microsoft.com/office/drawing/2015/06/chart">
            <c:ext xmlns:c16="http://schemas.microsoft.com/office/drawing/2014/chart" uri="{C3380CC4-5D6E-409C-BE32-E72D297353CC}">
              <c16:uniqueId val="{00000000-B1AE-4A29-A367-FDCB31801820}"/>
            </c:ext>
          </c:extLst>
        </c:ser>
        <c:dLbls>
          <c:showLegendKey val="0"/>
          <c:showVal val="0"/>
          <c:showCatName val="0"/>
          <c:showSerName val="0"/>
          <c:showPercent val="0"/>
          <c:showBubbleSize val="0"/>
        </c:dLbls>
        <c:gapWidth val="5"/>
        <c:axId val="63580416"/>
        <c:axId val="63590400"/>
      </c:barChart>
      <c:lineChart>
        <c:grouping val="standard"/>
        <c:varyColors val="0"/>
        <c:ser>
          <c:idx val="1"/>
          <c:order val="1"/>
          <c:tx>
            <c:v>Примарни фискални резултат</c:v>
          </c:tx>
          <c:spPr>
            <a:ln w="31750" cap="rnd">
              <a:solidFill>
                <a:srgbClr val="7030A0"/>
              </a:solidFill>
              <a:round/>
            </a:ln>
            <a:effectLst/>
          </c:spPr>
          <c:marker>
            <c:symbol val="none"/>
          </c:marker>
          <c:dLbls>
            <c:dLbl>
              <c:idx val="0"/>
              <c:layout>
                <c:manualLayout>
                  <c:x val="8.7242786391431308E-4"/>
                  <c:y val="-5.18540879441008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1AE-4A29-A367-FDCB31801820}"/>
                </c:ext>
              </c:extLst>
            </c:dLbl>
            <c:dLbl>
              <c:idx val="1"/>
              <c:layout>
                <c:manualLayout>
                  <c:x val="-1.8203619794410795E-2"/>
                  <c:y val="-6.8519136180363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1AE-4A29-A367-FDCB31801820}"/>
                </c:ext>
              </c:extLst>
            </c:dLbl>
            <c:dLbl>
              <c:idx val="2"/>
              <c:layout>
                <c:manualLayout>
                  <c:x val="2.8916727385996221E-3"/>
                  <c:y val="-5.15718878225726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1AE-4A29-A367-FDCB31801820}"/>
                </c:ext>
              </c:extLst>
            </c:dLbl>
            <c:dLbl>
              <c:idx val="3"/>
              <c:layout>
                <c:manualLayout>
                  <c:x val="-1.5896797311090772E-2"/>
                  <c:y val="-3.53014734768631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1AE-4A29-A367-FDCB31801820}"/>
                </c:ext>
              </c:extLst>
            </c:dLbl>
            <c:dLbl>
              <c:idx val="4"/>
              <c:layout>
                <c:manualLayout>
                  <c:x val="-2.7813789327475146E-2"/>
                  <c:y val="-3.48556599739310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1AE-4A29-A367-FDCB31801820}"/>
                </c:ext>
              </c:extLst>
            </c:dLbl>
            <c:dLbl>
              <c:idx val="5"/>
              <c:layout>
                <c:manualLayout>
                  <c:x val="-2.7382992330031036E-2"/>
                  <c:y val="-2.74481603474184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1AE-4A29-A367-FDCB31801820}"/>
                </c:ext>
              </c:extLst>
            </c:dLbl>
            <c:dLbl>
              <c:idx val="6"/>
              <c:layout>
                <c:manualLayout>
                  <c:x val="-3.1394066455989758E-2"/>
                  <c:y val="-6.07632342979189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1AE-4A29-A367-FDCB31801820}"/>
                </c:ext>
              </c:extLst>
            </c:dLbl>
            <c:dLbl>
              <c:idx val="7"/>
              <c:layout>
                <c:manualLayout>
                  <c:x val="-2.9208525152033104E-2"/>
                  <c:y val="-1.97163788244910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1AE-4A29-A367-FDCB31801820}"/>
                </c:ext>
              </c:extLst>
            </c:dLbl>
            <c:dLbl>
              <c:idx val="8"/>
              <c:layout>
                <c:manualLayout>
                  <c:x val="-4.5309383050699648E-2"/>
                  <c:y val="-6.14038124590994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1AE-4A29-A367-FDCB31801820}"/>
                </c:ext>
              </c:extLst>
            </c:dLbl>
            <c:dLbl>
              <c:idx val="9"/>
              <c:layout>
                <c:manualLayout>
                  <c:x val="-5.6791940467462422E-2"/>
                  <c:y val="-1.37342021715535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1AE-4A29-A367-FDCB31801820}"/>
                </c:ext>
              </c:extLst>
            </c:dLbl>
            <c:dLbl>
              <c:idx val="10"/>
              <c:layout>
                <c:manualLayout>
                  <c:x val="-5.2126402164423109E-2"/>
                  <c:y val="-2.88250494243201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B1AE-4A29-A367-FDCB31801820}"/>
                </c:ext>
              </c:extLst>
            </c:dLbl>
            <c:dLbl>
              <c:idx val="11"/>
              <c:layout>
                <c:manualLayout>
                  <c:x val="-6.8232203061844687E-2"/>
                  <c:y val="-9.393263116245730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B1AE-4A29-A367-FDCB318018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'Quaterly, Yearly'!$BG$79:$BR$79</c:f>
              <c:numCache>
                <c:formatCode>#,##0.0</c:formatCode>
                <c:ptCount val="12"/>
                <c:pt idx="0">
                  <c:v>-0.15825008312191205</c:v>
                </c:pt>
                <c:pt idx="1">
                  <c:v>-1.3277794357601884</c:v>
                </c:pt>
                <c:pt idx="2">
                  <c:v>-2.0529652355149342</c:v>
                </c:pt>
                <c:pt idx="3">
                  <c:v>-3.77051904221927</c:v>
                </c:pt>
                <c:pt idx="4">
                  <c:v>-3.58382036534949</c:v>
                </c:pt>
                <c:pt idx="5">
                  <c:v>-3.57445386232357</c:v>
                </c:pt>
                <c:pt idx="6">
                  <c:v>-5.025726539612422</c:v>
                </c:pt>
                <c:pt idx="7">
                  <c:v>-3.1392297930985786</c:v>
                </c:pt>
                <c:pt idx="8">
                  <c:v>-3.7681764718801327</c:v>
                </c:pt>
                <c:pt idx="9">
                  <c:v>-0.50221876286856182</c:v>
                </c:pt>
                <c:pt idx="10">
                  <c:v>1.8110696475159318</c:v>
                </c:pt>
                <c:pt idx="11">
                  <c:v>3.44</c:v>
                </c:pt>
              </c:numCache>
            </c:numRef>
          </c:val>
          <c:smooth val="0"/>
          <c:extLst xmlns:c16r2="http://schemas.microsoft.com/office/drawing/2015/06/chart">
            <c:ext xmlns:c16="http://schemas.microsoft.com/office/drawing/2014/chart" uri="{C3380CC4-5D6E-409C-BE32-E72D297353CC}">
              <c16:uniqueId val="{0000000D-B1AE-4A29-A367-FDCB31801820}"/>
            </c:ext>
          </c:extLst>
        </c:ser>
        <c:dLbls>
          <c:showLegendKey val="0"/>
          <c:showVal val="0"/>
          <c:showCatName val="0"/>
          <c:showSerName val="0"/>
          <c:showPercent val="0"/>
          <c:showBubbleSize val="0"/>
        </c:dLbls>
        <c:marker val="1"/>
        <c:smooth val="0"/>
        <c:axId val="63580416"/>
        <c:axId val="63590400"/>
      </c:lineChart>
      <c:catAx>
        <c:axId val="63580416"/>
        <c:scaling>
          <c:orientation val="minMax"/>
        </c:scaling>
        <c:delete val="0"/>
        <c:axPos val="b"/>
        <c:numFmt formatCode="General" sourceLinked="1"/>
        <c:majorTickMark val="out"/>
        <c:minorTickMark val="none"/>
        <c:tickLblPos val="low"/>
        <c:spPr>
          <a:noFill/>
          <a:ln w="6350" cap="flat" cmpd="sng" algn="ctr">
            <a:solidFill>
              <a:sysClr val="window" lastClr="FFFFFF">
                <a:lumMod val="65000"/>
              </a:sysClr>
            </a:solidFill>
            <a:prstDash val="sys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3590400"/>
        <c:crosses val="autoZero"/>
        <c:auto val="1"/>
        <c:lblAlgn val="ctr"/>
        <c:lblOffset val="100"/>
        <c:noMultiLvlLbl val="0"/>
      </c:catAx>
      <c:valAx>
        <c:axId val="63590400"/>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r>
                  <a:rPr lang="en-US" sz="800">
                    <a:latin typeface="Georgia" panose="02040502050405020303" pitchFamily="18" charset="0"/>
                  </a:rPr>
                  <a:t>% </a:t>
                </a:r>
                <a:r>
                  <a:rPr lang="sr-Cyrl-RS" sz="800">
                    <a:latin typeface="Georgia" panose="02040502050405020303" pitchFamily="18" charset="0"/>
                  </a:rPr>
                  <a:t>БДП</a:t>
                </a:r>
                <a:endParaRPr lang="en-US" sz="800">
                  <a:latin typeface="Georgia" panose="02040502050405020303" pitchFamily="18" charset="0"/>
                </a:endParaRPr>
              </a:p>
            </c:rich>
          </c:tx>
          <c:layout>
            <c:manualLayout>
              <c:xMode val="edge"/>
              <c:yMode val="edge"/>
              <c:x val="5.2362613551810702E-3"/>
              <c:y val="0.48371063839012896"/>
            </c:manualLayout>
          </c:layout>
          <c:overlay val="0"/>
          <c:spPr>
            <a:noFill/>
            <a:ln>
              <a:noFill/>
            </a:ln>
            <a:effectLst/>
          </c:spPr>
        </c:title>
        <c:numFmt formatCode="#,##0.0" sourceLinked="1"/>
        <c:majorTickMark val="out"/>
        <c:minorTickMark val="none"/>
        <c:tickLblPos val="nextTo"/>
        <c:spPr>
          <a:noFill/>
          <a:ln w="6350">
            <a:solidFill>
              <a:sysClr val="window" lastClr="FFFFFF">
                <a:lumMod val="65000"/>
              </a:sys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3580416"/>
        <c:crosses val="autoZero"/>
        <c:crossBetween val="between"/>
      </c:valAx>
      <c:spPr>
        <a:noFill/>
        <a:ln>
          <a:noFill/>
        </a:ln>
        <a:effectLst/>
      </c:spPr>
    </c:plotArea>
    <c:legend>
      <c:legendPos val="b"/>
      <c:layout>
        <c:manualLayout>
          <c:xMode val="edge"/>
          <c:yMode val="edge"/>
          <c:x val="6.5386851447445396E-2"/>
          <c:y val="0.91935023537607397"/>
          <c:w val="0.89875022255812853"/>
          <c:h val="7.570918916636762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Cambria" panose="020405030504060302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188503639470916E-2"/>
          <c:y val="1.9348934027681352E-2"/>
          <c:w val="0.93705372912081597"/>
          <c:h val="0.96954344644956303"/>
        </c:manualLayout>
      </c:layout>
      <c:barChart>
        <c:barDir val="col"/>
        <c:grouping val="clustered"/>
        <c:varyColors val="0"/>
        <c:ser>
          <c:idx val="0"/>
          <c:order val="0"/>
          <c:spPr>
            <a:noFill/>
            <a:ln>
              <a:noFill/>
            </a:ln>
            <a:effectLst/>
          </c:spPr>
          <c:invertIfNegative val="0"/>
          <c:val>
            <c:numRef>
              <c:f>[1]Sheet1!$D$11:$K$11</c:f>
              <c:numCache>
                <c:formatCode>General</c:formatCode>
                <c:ptCount val="8"/>
                <c:pt idx="0">
                  <c:v>0</c:v>
                </c:pt>
                <c:pt idx="1">
                  <c:v>0</c:v>
                </c:pt>
                <c:pt idx="2">
                  <c:v>0</c:v>
                </c:pt>
                <c:pt idx="3">
                  <c:v>0</c:v>
                </c:pt>
                <c:pt idx="4">
                  <c:v>0</c:v>
                </c:pt>
                <c:pt idx="6">
                  <c:v>0</c:v>
                </c:pt>
              </c:numCache>
            </c:numRef>
          </c:val>
          <c:extLst xmlns:c16r2="http://schemas.microsoft.com/office/drawing/2015/06/chart">
            <c:ext xmlns:c16="http://schemas.microsoft.com/office/drawing/2014/chart" uri="{C3380CC4-5D6E-409C-BE32-E72D297353CC}">
              <c16:uniqueId val="{00000000-FEFD-4A6A-A9A5-54979B04CBAF}"/>
            </c:ext>
          </c:extLst>
        </c:ser>
        <c:dLbls>
          <c:showLegendKey val="0"/>
          <c:showVal val="0"/>
          <c:showCatName val="0"/>
          <c:showSerName val="0"/>
          <c:showPercent val="0"/>
          <c:showBubbleSize val="0"/>
        </c:dLbls>
        <c:gapWidth val="219"/>
        <c:overlap val="-27"/>
        <c:axId val="27130496"/>
        <c:axId val="47812992"/>
      </c:barChart>
      <c:catAx>
        <c:axId val="27130496"/>
        <c:scaling>
          <c:orientation val="minMax"/>
        </c:scaling>
        <c:delete val="1"/>
        <c:axPos val="b"/>
        <c:numFmt formatCode="General" sourceLinked="1"/>
        <c:majorTickMark val="none"/>
        <c:minorTickMark val="none"/>
        <c:tickLblPos val="nextTo"/>
        <c:crossAx val="47812992"/>
        <c:crosses val="autoZero"/>
        <c:auto val="1"/>
        <c:lblAlgn val="ctr"/>
        <c:lblOffset val="100"/>
        <c:noMultiLvlLbl val="0"/>
      </c:catAx>
      <c:valAx>
        <c:axId val="47812992"/>
        <c:scaling>
          <c:orientation val="minMax"/>
          <c:max val="7"/>
          <c:min val="0"/>
        </c:scaling>
        <c:delete val="1"/>
        <c:axPos val="l"/>
        <c:majorGridlines>
          <c:spPr>
            <a:ln w="9525" cap="flat" cmpd="sng" algn="ctr">
              <a:noFill/>
              <a:round/>
            </a:ln>
            <a:effectLst/>
          </c:spPr>
        </c:majorGridlines>
        <c:minorGridlines>
          <c:spPr>
            <a:ln w="9525" cap="flat" cmpd="sng" algn="ctr">
              <a:noFill/>
              <a:round/>
            </a:ln>
            <a:effectLst/>
          </c:spPr>
        </c:minorGridlines>
        <c:numFmt formatCode="#,##0.0" sourceLinked="0"/>
        <c:majorTickMark val="none"/>
        <c:minorTickMark val="none"/>
        <c:tickLblPos val="nextTo"/>
        <c:crossAx val="271304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aseline="0">
          <a:latin typeface="Cambria" panose="02040503050406030204" pitchFamily="18"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94981018929329E-2"/>
          <c:y val="1.7772675909816512E-2"/>
          <c:w val="0.90335192126965713"/>
          <c:h val="0.89018299587439631"/>
        </c:manualLayout>
      </c:layout>
      <c:barChart>
        <c:barDir val="col"/>
        <c:grouping val="stacked"/>
        <c:varyColors val="0"/>
        <c:ser>
          <c:idx val="0"/>
          <c:order val="0"/>
          <c:tx>
            <c:strRef>
              <c:f>'Quaterly, Yearly'!$BF$251</c:f>
              <c:strCache>
                <c:ptCount val="1"/>
                <c:pt idx="0">
                  <c:v>Расходи за запослене</c:v>
                </c:pt>
              </c:strCache>
            </c:strRef>
          </c:tx>
          <c:spPr>
            <a:solidFill>
              <a:srgbClr val="A0E8DF"/>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Yearly'!$BG$251:$BR$251</c:f>
              <c:numCache>
                <c:formatCode>0.0</c:formatCode>
                <c:ptCount val="12"/>
                <c:pt idx="0">
                  <c:v>5.3069090997866564</c:v>
                </c:pt>
                <c:pt idx="1">
                  <c:v>4.3214137493612013</c:v>
                </c:pt>
                <c:pt idx="2">
                  <c:v>5.8104423658665496</c:v>
                </c:pt>
                <c:pt idx="3">
                  <c:v>0.91908191373857862</c:v>
                </c:pt>
                <c:pt idx="4">
                  <c:v>0.52488378380210599</c:v>
                </c:pt>
                <c:pt idx="5">
                  <c:v>2.7848129802479709</c:v>
                </c:pt>
                <c:pt idx="6">
                  <c:v>2.5377344581865851</c:v>
                </c:pt>
                <c:pt idx="7">
                  <c:v>1.2578414925228851</c:v>
                </c:pt>
                <c:pt idx="8" formatCode="0.00">
                  <c:v>-0.29871708212605685</c:v>
                </c:pt>
                <c:pt idx="9" formatCode="0.00">
                  <c:v>-2.0521832988535182</c:v>
                </c:pt>
                <c:pt idx="10" formatCode="0.00">
                  <c:v>-8.031601450352055E-2</c:v>
                </c:pt>
                <c:pt idx="11" formatCode="0.00">
                  <c:v>1.0568589592852242</c:v>
                </c:pt>
              </c:numCache>
            </c:numRef>
          </c:val>
          <c:extLst xmlns:c16r2="http://schemas.microsoft.com/office/drawing/2015/06/chart">
            <c:ext xmlns:c16="http://schemas.microsoft.com/office/drawing/2014/chart" uri="{C3380CC4-5D6E-409C-BE32-E72D297353CC}">
              <c16:uniqueId val="{00000000-1669-442A-BDA9-FC2BA7E93E2D}"/>
            </c:ext>
          </c:extLst>
        </c:ser>
        <c:ser>
          <c:idx val="1"/>
          <c:order val="1"/>
          <c:tx>
            <c:strRef>
              <c:f>'Quaterly, Yearly'!$BF$252</c:f>
              <c:strCache>
                <c:ptCount val="1"/>
                <c:pt idx="0">
                  <c:v>Робе и услуге и остали текући</c:v>
                </c:pt>
              </c:strCache>
            </c:strRef>
          </c:tx>
          <c:spPr>
            <a:solidFill>
              <a:srgbClr val="5297AC"/>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Yearly'!$BG$252:$BR$252</c:f>
              <c:numCache>
                <c:formatCode>0.0</c:formatCode>
                <c:ptCount val="12"/>
                <c:pt idx="0">
                  <c:v>4.3218324081144397</c:v>
                </c:pt>
                <c:pt idx="1">
                  <c:v>3.6188706179072185</c:v>
                </c:pt>
                <c:pt idx="2">
                  <c:v>1.2114895514979243</c:v>
                </c:pt>
                <c:pt idx="3">
                  <c:v>0.64464536602865641</c:v>
                </c:pt>
                <c:pt idx="4">
                  <c:v>1.2149139288492536</c:v>
                </c:pt>
                <c:pt idx="5">
                  <c:v>1.5827972685175717</c:v>
                </c:pt>
                <c:pt idx="6">
                  <c:v>1.684724383651405</c:v>
                </c:pt>
                <c:pt idx="7">
                  <c:v>4.477941334892159E-2</c:v>
                </c:pt>
                <c:pt idx="8" formatCode="0.00">
                  <c:v>1.9515458951827589</c:v>
                </c:pt>
                <c:pt idx="9" formatCode="0.00">
                  <c:v>-0.40316635947962493</c:v>
                </c:pt>
                <c:pt idx="10" formatCode="0.00">
                  <c:v>1.9642444600388493</c:v>
                </c:pt>
                <c:pt idx="11" formatCode="0.00">
                  <c:v>1.3279674037174869</c:v>
                </c:pt>
              </c:numCache>
            </c:numRef>
          </c:val>
          <c:extLst xmlns:c16r2="http://schemas.microsoft.com/office/drawing/2015/06/chart">
            <c:ext xmlns:c16="http://schemas.microsoft.com/office/drawing/2014/chart" uri="{C3380CC4-5D6E-409C-BE32-E72D297353CC}">
              <c16:uniqueId val="{00000001-1669-442A-BDA9-FC2BA7E93E2D}"/>
            </c:ext>
          </c:extLst>
        </c:ser>
        <c:ser>
          <c:idx val="2"/>
          <c:order val="2"/>
          <c:tx>
            <c:strRef>
              <c:f>'Quaterly, Yearly'!$BF$253</c:f>
              <c:strCache>
                <c:ptCount val="1"/>
                <c:pt idx="0">
                  <c:v>Камате</c:v>
                </c:pt>
              </c:strCache>
            </c:strRef>
          </c:tx>
          <c:spPr>
            <a:solidFill>
              <a:srgbClr val="EEB4B4"/>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Yearly'!$BG$253:$BR$253</c:f>
              <c:numCache>
                <c:formatCode>0.0</c:formatCode>
                <c:ptCount val="12"/>
                <c:pt idx="0">
                  <c:v>1.7024208500440114</c:v>
                </c:pt>
                <c:pt idx="1">
                  <c:v>-1.3140810554470297</c:v>
                </c:pt>
                <c:pt idx="2">
                  <c:v>-0.14378882641757895</c:v>
                </c:pt>
                <c:pt idx="3">
                  <c:v>0.47838723289255952</c:v>
                </c:pt>
                <c:pt idx="4">
                  <c:v>0.88974202376209877</c:v>
                </c:pt>
                <c:pt idx="5">
                  <c:v>0.74768448884038818</c:v>
                </c:pt>
                <c:pt idx="6">
                  <c:v>1.5332951101646326</c:v>
                </c:pt>
                <c:pt idx="7">
                  <c:v>1.5330980424583383</c:v>
                </c:pt>
                <c:pt idx="8" formatCode="0.00">
                  <c:v>1.1791553985913221</c:v>
                </c:pt>
                <c:pt idx="9" formatCode="0.00">
                  <c:v>0.78222257231314118</c:v>
                </c:pt>
                <c:pt idx="10" formatCode="0.00">
                  <c:v>9.4036441018978817E-2</c:v>
                </c:pt>
                <c:pt idx="11" formatCode="0.00">
                  <c:v>-0.49044160834478384</c:v>
                </c:pt>
              </c:numCache>
            </c:numRef>
          </c:val>
          <c:extLst xmlns:c16r2="http://schemas.microsoft.com/office/drawing/2015/06/chart">
            <c:ext xmlns:c16="http://schemas.microsoft.com/office/drawing/2014/chart" uri="{C3380CC4-5D6E-409C-BE32-E72D297353CC}">
              <c16:uniqueId val="{00000002-1669-442A-BDA9-FC2BA7E93E2D}"/>
            </c:ext>
          </c:extLst>
        </c:ser>
        <c:ser>
          <c:idx val="3"/>
          <c:order val="3"/>
          <c:tx>
            <c:strRef>
              <c:f>'Quaterly, Yearly'!$BF$254</c:f>
              <c:strCache>
                <c:ptCount val="1"/>
                <c:pt idx="0">
                  <c:v>Субвенције</c:v>
                </c:pt>
              </c:strCache>
            </c:strRef>
          </c:tx>
          <c:spPr>
            <a:solidFill>
              <a:srgbClr val="595959"/>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Yearly'!$BG$254:$BR$254</c:f>
              <c:numCache>
                <c:formatCode>0.0</c:formatCode>
                <c:ptCount val="12"/>
                <c:pt idx="0">
                  <c:v>0.58429166841854741</c:v>
                </c:pt>
                <c:pt idx="1">
                  <c:v>1.3540892064409911</c:v>
                </c:pt>
                <c:pt idx="2">
                  <c:v>1.7629242800713276</c:v>
                </c:pt>
                <c:pt idx="3">
                  <c:v>-0.76040970302694133</c:v>
                </c:pt>
                <c:pt idx="4">
                  <c:v>1.5988999279320253</c:v>
                </c:pt>
                <c:pt idx="5">
                  <c:v>-0.12427357375995828</c:v>
                </c:pt>
                <c:pt idx="6">
                  <c:v>2.9249897616512395</c:v>
                </c:pt>
                <c:pt idx="7">
                  <c:v>-0.50305507401996197</c:v>
                </c:pt>
                <c:pt idx="8" formatCode="0.00">
                  <c:v>3.2721176629902229</c:v>
                </c:pt>
                <c:pt idx="9" formatCode="0.00">
                  <c:v>-1.8340742901211742</c:v>
                </c:pt>
                <c:pt idx="10" formatCode="0.00">
                  <c:v>-0.67598860282673368</c:v>
                </c:pt>
                <c:pt idx="11" formatCode="0.00">
                  <c:v>-0.17404297453731754</c:v>
                </c:pt>
              </c:numCache>
            </c:numRef>
          </c:val>
          <c:extLst xmlns:c16r2="http://schemas.microsoft.com/office/drawing/2015/06/chart">
            <c:ext xmlns:c16="http://schemas.microsoft.com/office/drawing/2014/chart" uri="{C3380CC4-5D6E-409C-BE32-E72D297353CC}">
              <c16:uniqueId val="{00000003-1669-442A-BDA9-FC2BA7E93E2D}"/>
            </c:ext>
          </c:extLst>
        </c:ser>
        <c:ser>
          <c:idx val="4"/>
          <c:order val="4"/>
          <c:tx>
            <c:strRef>
              <c:f>'Quaterly, Yearly'!$BF$255</c:f>
              <c:strCache>
                <c:ptCount val="1"/>
                <c:pt idx="0">
                  <c:v>Пензије </c:v>
                </c:pt>
              </c:strCache>
            </c:strRef>
          </c:tx>
          <c:spPr>
            <a:solidFill>
              <a:srgbClr val="BA4BDD"/>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Yearly'!$BG$255:$BR$255</c:f>
              <c:numCache>
                <c:formatCode>0.0</c:formatCode>
                <c:ptCount val="12"/>
                <c:pt idx="0">
                  <c:v>4.9552219372496813</c:v>
                </c:pt>
                <c:pt idx="1">
                  <c:v>2.8132664894927926</c:v>
                </c:pt>
                <c:pt idx="2">
                  <c:v>6.5181215134644059</c:v>
                </c:pt>
                <c:pt idx="3">
                  <c:v>4.4470889812896361</c:v>
                </c:pt>
                <c:pt idx="4">
                  <c:v>0.50673500447695263</c:v>
                </c:pt>
                <c:pt idx="5">
                  <c:v>2.0276177587218691</c:v>
                </c:pt>
                <c:pt idx="6">
                  <c:v>3.3326234744860357</c:v>
                </c:pt>
                <c:pt idx="7">
                  <c:v>1.402719490458026</c:v>
                </c:pt>
                <c:pt idx="8" formatCode="0.00">
                  <c:v>0.58823495801219272</c:v>
                </c:pt>
                <c:pt idx="9" formatCode="0.00">
                  <c:v>-0.94982268663675062</c:v>
                </c:pt>
                <c:pt idx="10" formatCode="0.00">
                  <c:v>0.21686950843996242</c:v>
                </c:pt>
                <c:pt idx="11" formatCode="0.00">
                  <c:v>0.22571280642055697</c:v>
                </c:pt>
              </c:numCache>
            </c:numRef>
          </c:val>
          <c:extLst xmlns:c16r2="http://schemas.microsoft.com/office/drawing/2015/06/chart">
            <c:ext xmlns:c16="http://schemas.microsoft.com/office/drawing/2014/chart" uri="{C3380CC4-5D6E-409C-BE32-E72D297353CC}">
              <c16:uniqueId val="{00000004-1669-442A-BDA9-FC2BA7E93E2D}"/>
            </c:ext>
          </c:extLst>
        </c:ser>
        <c:ser>
          <c:idx val="7"/>
          <c:order val="5"/>
          <c:tx>
            <c:strRef>
              <c:f>'Quaterly, Yearly'!$BF$256</c:f>
              <c:strCache>
                <c:ptCount val="1"/>
                <c:pt idx="0">
                  <c:v>Социјална давања</c:v>
                </c:pt>
              </c:strCache>
            </c:strRef>
          </c:tx>
          <c:spPr>
            <a:solidFill>
              <a:srgbClr val="7030A0"/>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Yearly'!$BG$256:$BR$256</c:f>
              <c:numCache>
                <c:formatCode>0.0</c:formatCode>
                <c:ptCount val="12"/>
                <c:pt idx="0">
                  <c:v>5.1887758492777074</c:v>
                </c:pt>
                <c:pt idx="1">
                  <c:v>2.3976084727661826</c:v>
                </c:pt>
                <c:pt idx="2">
                  <c:v>1.4976018404969775</c:v>
                </c:pt>
                <c:pt idx="3">
                  <c:v>0.20134302434922985</c:v>
                </c:pt>
                <c:pt idx="4">
                  <c:v>1.2668751642615153</c:v>
                </c:pt>
                <c:pt idx="5">
                  <c:v>7.0731671232992066E-2</c:v>
                </c:pt>
                <c:pt idx="6">
                  <c:v>-0.48056351871570208</c:v>
                </c:pt>
                <c:pt idx="7">
                  <c:v>0.64053777222127428</c:v>
                </c:pt>
                <c:pt idx="8">
                  <c:v>-5.9194892326433553E-2</c:v>
                </c:pt>
                <c:pt idx="9">
                  <c:v>1.6480056970200836</c:v>
                </c:pt>
                <c:pt idx="10">
                  <c:v>-6.1823265721825836E-3</c:v>
                </c:pt>
                <c:pt idx="11">
                  <c:v>0.19154456097701367</c:v>
                </c:pt>
              </c:numCache>
            </c:numRef>
          </c:val>
          <c:extLst xmlns:c16r2="http://schemas.microsoft.com/office/drawing/2015/06/chart">
            <c:ext xmlns:c16="http://schemas.microsoft.com/office/drawing/2014/chart" uri="{C3380CC4-5D6E-409C-BE32-E72D297353CC}">
              <c16:uniqueId val="{00000005-1669-442A-BDA9-FC2BA7E93E2D}"/>
            </c:ext>
          </c:extLst>
        </c:ser>
        <c:ser>
          <c:idx val="5"/>
          <c:order val="6"/>
          <c:tx>
            <c:strRef>
              <c:f>'Quaterly, Yearly'!$BF$257</c:f>
              <c:strCache>
                <c:ptCount val="1"/>
                <c:pt idx="0">
                  <c:v>Капитални расходи</c:v>
                </c:pt>
              </c:strCache>
            </c:strRef>
          </c:tx>
          <c:spPr>
            <a:solidFill>
              <a:srgbClr val="E3A8FE"/>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Yearly'!$BG$257:$BR$257</c:f>
              <c:numCache>
                <c:formatCode>0.0</c:formatCode>
                <c:ptCount val="12"/>
                <c:pt idx="0">
                  <c:v>5.0672518625314158</c:v>
                </c:pt>
                <c:pt idx="1">
                  <c:v>3.2996589171767261</c:v>
                </c:pt>
                <c:pt idx="2">
                  <c:v>-0.75548664275070687</c:v>
                </c:pt>
                <c:pt idx="3">
                  <c:v>-0.9984180190943992</c:v>
                </c:pt>
                <c:pt idx="4">
                  <c:v>0.89117284038939382</c:v>
                </c:pt>
                <c:pt idx="5">
                  <c:v>0.42593992457636709</c:v>
                </c:pt>
                <c:pt idx="6">
                  <c:v>0.99447948234908645</c:v>
                </c:pt>
                <c:pt idx="7">
                  <c:v>-2.46339181054989</c:v>
                </c:pt>
                <c:pt idx="8" formatCode="0.00">
                  <c:v>0.72199484501622957</c:v>
                </c:pt>
                <c:pt idx="9" formatCode="0.00">
                  <c:v>0.95094037555412114</c:v>
                </c:pt>
                <c:pt idx="10" formatCode="0.00">
                  <c:v>1.3448729531889416</c:v>
                </c:pt>
                <c:pt idx="11" formatCode="0.00">
                  <c:v>-0.334444152011172</c:v>
                </c:pt>
              </c:numCache>
            </c:numRef>
          </c:val>
          <c:extLst xmlns:c16r2="http://schemas.microsoft.com/office/drawing/2015/06/chart">
            <c:ext xmlns:c16="http://schemas.microsoft.com/office/drawing/2014/chart" uri="{C3380CC4-5D6E-409C-BE32-E72D297353CC}">
              <c16:uniqueId val="{00000006-1669-442A-BDA9-FC2BA7E93E2D}"/>
            </c:ext>
          </c:extLst>
        </c:ser>
        <c:dLbls>
          <c:showLegendKey val="0"/>
          <c:showVal val="0"/>
          <c:showCatName val="0"/>
          <c:showSerName val="0"/>
          <c:showPercent val="0"/>
          <c:showBubbleSize val="0"/>
        </c:dLbls>
        <c:gapWidth val="150"/>
        <c:overlap val="100"/>
        <c:axId val="65907712"/>
        <c:axId val="65737472"/>
      </c:barChart>
      <c:lineChart>
        <c:grouping val="standard"/>
        <c:varyColors val="0"/>
        <c:ser>
          <c:idx val="6"/>
          <c:order val="7"/>
          <c:tx>
            <c:strRef>
              <c:f>'Quaterly, Yearly'!$BF$258</c:f>
              <c:strCache>
                <c:ptCount val="1"/>
                <c:pt idx="0">
                  <c:v>Укупно стопа раста/пада</c:v>
                </c:pt>
              </c:strCache>
            </c:strRef>
          </c:tx>
          <c:spPr>
            <a:ln w="28575" cap="rnd">
              <a:solidFill>
                <a:schemeClr val="tx1"/>
              </a:solidFill>
              <a:round/>
            </a:ln>
            <a:effectLst/>
          </c:spPr>
          <c:marker>
            <c:symbol val="none"/>
          </c:marker>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Yearly'!$BG$258:$BR$258</c:f>
              <c:numCache>
                <c:formatCode>0.0</c:formatCode>
                <c:ptCount val="12"/>
                <c:pt idx="0">
                  <c:v>27.126703675422448</c:v>
                </c:pt>
                <c:pt idx="1">
                  <c:v>16.490826397698079</c:v>
                </c:pt>
                <c:pt idx="2">
                  <c:v>15.901304082228895</c:v>
                </c:pt>
                <c:pt idx="3">
                  <c:v>4.9317187961773312</c:v>
                </c:pt>
                <c:pt idx="4">
                  <c:v>6.8932226734733426</c:v>
                </c:pt>
                <c:pt idx="5">
                  <c:v>7.5153105183772162</c:v>
                </c:pt>
                <c:pt idx="6">
                  <c:v>12.527283151773251</c:v>
                </c:pt>
                <c:pt idx="7">
                  <c:v>1.9125293264395937</c:v>
                </c:pt>
                <c:pt idx="8" formatCode="0.00">
                  <c:v>7.3551367853402327</c:v>
                </c:pt>
                <c:pt idx="9" formatCode="0.00">
                  <c:v>-1.8580779902037214</c:v>
                </c:pt>
                <c:pt idx="10" formatCode="0.00">
                  <c:v>2.8575364187843011</c:v>
                </c:pt>
                <c:pt idx="11" formatCode="0.00">
                  <c:v>1.8031549955070059</c:v>
                </c:pt>
              </c:numCache>
            </c:numRef>
          </c:val>
          <c:smooth val="0"/>
          <c:extLst xmlns:c16r2="http://schemas.microsoft.com/office/drawing/2015/06/chart">
            <c:ext xmlns:c16="http://schemas.microsoft.com/office/drawing/2014/chart" uri="{C3380CC4-5D6E-409C-BE32-E72D297353CC}">
              <c16:uniqueId val="{00000007-1669-442A-BDA9-FC2BA7E93E2D}"/>
            </c:ext>
          </c:extLst>
        </c:ser>
        <c:dLbls>
          <c:showLegendKey val="0"/>
          <c:showVal val="0"/>
          <c:showCatName val="0"/>
          <c:showSerName val="0"/>
          <c:showPercent val="0"/>
          <c:showBubbleSize val="0"/>
        </c:dLbls>
        <c:marker val="1"/>
        <c:smooth val="0"/>
        <c:axId val="65907712"/>
        <c:axId val="65737472"/>
      </c:lineChart>
      <c:catAx>
        <c:axId val="65907712"/>
        <c:scaling>
          <c:orientation val="minMax"/>
        </c:scaling>
        <c:delete val="0"/>
        <c:axPos val="b"/>
        <c:numFmt formatCode="General" sourceLinked="1"/>
        <c:majorTickMark val="out"/>
        <c:minorTickMark val="none"/>
        <c:tickLblPos val="low"/>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5737472"/>
        <c:crosses val="autoZero"/>
        <c:auto val="1"/>
        <c:lblAlgn val="ctr"/>
        <c:lblOffset val="100"/>
        <c:noMultiLvlLbl val="0"/>
      </c:catAx>
      <c:valAx>
        <c:axId val="65737472"/>
        <c:scaling>
          <c:orientation val="minMax"/>
          <c:min val="-1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ambria" panose="02040503050406030204" pitchFamily="18" charset="0"/>
                    <a:ea typeface="+mn-ea"/>
                    <a:cs typeface="+mn-cs"/>
                  </a:defRPr>
                </a:pPr>
                <a:r>
                  <a:rPr lang="sr-Cyrl-RS" sz="800" dirty="0" smtClean="0">
                    <a:latin typeface="Georgia" panose="02040502050405020303" pitchFamily="18" charset="0"/>
                  </a:rPr>
                  <a:t>п.п.</a:t>
                </a:r>
                <a:endParaRPr lang="en-GB" sz="800" dirty="0">
                  <a:latin typeface="Georgia" panose="02040502050405020303" pitchFamily="18" charset="0"/>
                </a:endParaRPr>
              </a:p>
            </c:rich>
          </c:tx>
          <c:overlay val="0"/>
          <c:spPr>
            <a:noFill/>
            <a:ln>
              <a:noFill/>
            </a:ln>
            <a:effectLst/>
          </c:spPr>
        </c:title>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5907712"/>
        <c:crosses val="autoZero"/>
        <c:crossBetween val="between"/>
      </c:valAx>
      <c:spPr>
        <a:noFill/>
        <a:ln>
          <a:noFill/>
        </a:ln>
        <a:effectLst/>
      </c:spPr>
    </c:plotArea>
    <c:legend>
      <c:legendPos val="b"/>
      <c:layout>
        <c:manualLayout>
          <c:xMode val="edge"/>
          <c:yMode val="edge"/>
          <c:x val="0.36155504412186978"/>
          <c:y val="1.7365584572701456E-2"/>
          <c:w val="0.61987603069308006"/>
          <c:h val="0.1454302608529286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Georgia" panose="02040502050405020303"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89633894480546E-2"/>
          <c:y val="3.5326791047670766E-2"/>
          <c:w val="0.89311856903036235"/>
          <c:h val="0.89560358146721031"/>
        </c:manualLayout>
      </c:layout>
      <c:barChart>
        <c:barDir val="col"/>
        <c:grouping val="stacked"/>
        <c:varyColors val="0"/>
        <c:ser>
          <c:idx val="0"/>
          <c:order val="0"/>
          <c:tx>
            <c:strRef>
              <c:f>'Quaterly, Yearly'!$BF$284</c:f>
              <c:strCache>
                <c:ptCount val="1"/>
                <c:pt idx="0">
                  <c:v>Порез на доходак</c:v>
                </c:pt>
              </c:strCache>
            </c:strRef>
          </c:tx>
          <c:spPr>
            <a:solidFill>
              <a:srgbClr val="002060"/>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Yearly'!$BG$284:$BR$284</c:f>
              <c:numCache>
                <c:formatCode>0.0</c:formatCode>
                <c:ptCount val="12"/>
                <c:pt idx="0">
                  <c:v>3.2153949533590453</c:v>
                </c:pt>
                <c:pt idx="1">
                  <c:v>-0.3109954944817323</c:v>
                </c:pt>
                <c:pt idx="2">
                  <c:v>1.9753659571053541</c:v>
                </c:pt>
                <c:pt idx="3">
                  <c:v>-0.24877185132676821</c:v>
                </c:pt>
                <c:pt idx="4">
                  <c:v>0.46378342005502954</c:v>
                </c:pt>
                <c:pt idx="5">
                  <c:v>0.92089227914777039</c:v>
                </c:pt>
                <c:pt idx="6">
                  <c:v>1.0595600748839926</c:v>
                </c:pt>
                <c:pt idx="7">
                  <c:v>-0.62338710389581231</c:v>
                </c:pt>
                <c:pt idx="8">
                  <c:v>-0.62423117033754372</c:v>
                </c:pt>
                <c:pt idx="9">
                  <c:v>1.7954639546728234E-2</c:v>
                </c:pt>
                <c:pt idx="10">
                  <c:v>0.48913431486679232</c:v>
                </c:pt>
                <c:pt idx="11">
                  <c:v>0.6660102080894108</c:v>
                </c:pt>
              </c:numCache>
            </c:numRef>
          </c:val>
          <c:extLst xmlns:c16r2="http://schemas.microsoft.com/office/drawing/2015/06/chart">
            <c:ext xmlns:c16="http://schemas.microsoft.com/office/drawing/2014/chart" uri="{C3380CC4-5D6E-409C-BE32-E72D297353CC}">
              <c16:uniqueId val="{00000000-434F-4D14-A4A9-595080623543}"/>
            </c:ext>
          </c:extLst>
        </c:ser>
        <c:ser>
          <c:idx val="1"/>
          <c:order val="1"/>
          <c:tx>
            <c:strRef>
              <c:f>'Quaterly, Yearly'!$BF$285</c:f>
              <c:strCache>
                <c:ptCount val="1"/>
                <c:pt idx="0">
                  <c:v>Порез на добит</c:v>
                </c:pt>
              </c:strCache>
            </c:strRef>
          </c:tx>
          <c:spPr>
            <a:solidFill>
              <a:srgbClr val="A0E8DF"/>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Yearly'!$BG$285:$BR$285</c:f>
              <c:numCache>
                <c:formatCode>0.0</c:formatCode>
                <c:ptCount val="12"/>
                <c:pt idx="0">
                  <c:v>1.058879241469441</c:v>
                </c:pt>
                <c:pt idx="1">
                  <c:v>1.2546831354170804</c:v>
                </c:pt>
                <c:pt idx="2">
                  <c:v>0.89039054529614692</c:v>
                </c:pt>
                <c:pt idx="3">
                  <c:v>-0.65305753089957486</c:v>
                </c:pt>
                <c:pt idx="4">
                  <c:v>0.1149256813926995</c:v>
                </c:pt>
                <c:pt idx="5">
                  <c:v>0.40776449937970938</c:v>
                </c:pt>
                <c:pt idx="6">
                  <c:v>1.2456692555119071</c:v>
                </c:pt>
                <c:pt idx="7">
                  <c:v>0.3997638777843367</c:v>
                </c:pt>
                <c:pt idx="8">
                  <c:v>0.78534405858839584</c:v>
                </c:pt>
                <c:pt idx="9">
                  <c:v>-0.62168710677951144</c:v>
                </c:pt>
                <c:pt idx="10">
                  <c:v>1.0471250525863642</c:v>
                </c:pt>
                <c:pt idx="11">
                  <c:v>1.6396061612781296</c:v>
                </c:pt>
              </c:numCache>
            </c:numRef>
          </c:val>
          <c:extLst xmlns:c16r2="http://schemas.microsoft.com/office/drawing/2015/06/chart">
            <c:ext xmlns:c16="http://schemas.microsoft.com/office/drawing/2014/chart" uri="{C3380CC4-5D6E-409C-BE32-E72D297353CC}">
              <c16:uniqueId val="{00000001-434F-4D14-A4A9-595080623543}"/>
            </c:ext>
          </c:extLst>
        </c:ser>
        <c:ser>
          <c:idx val="2"/>
          <c:order val="2"/>
          <c:tx>
            <c:strRef>
              <c:f>'Quaterly, Yearly'!$BF$286</c:f>
              <c:strCache>
                <c:ptCount val="1"/>
                <c:pt idx="0">
                  <c:v>ПДВ</c:v>
                </c:pt>
              </c:strCache>
            </c:strRef>
          </c:tx>
          <c:spPr>
            <a:solidFill>
              <a:srgbClr val="5297AC"/>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Yearly'!$BG$286:$BR$286</c:f>
              <c:numCache>
                <c:formatCode>0.0</c:formatCode>
                <c:ptCount val="12"/>
                <c:pt idx="0">
                  <c:v>1.2156277612872186</c:v>
                </c:pt>
                <c:pt idx="1">
                  <c:v>4.4424145341576482</c:v>
                </c:pt>
                <c:pt idx="2">
                  <c:v>3.4603054514330722</c:v>
                </c:pt>
                <c:pt idx="3">
                  <c:v>-0.39900692354936973</c:v>
                </c:pt>
                <c:pt idx="4">
                  <c:v>1.8689580737789573</c:v>
                </c:pt>
                <c:pt idx="5">
                  <c:v>1.8050990508700486</c:v>
                </c:pt>
                <c:pt idx="6">
                  <c:v>1.8365805813857006</c:v>
                </c:pt>
                <c:pt idx="7">
                  <c:v>0.89340603578923183</c:v>
                </c:pt>
                <c:pt idx="8">
                  <c:v>1.8816008821548271</c:v>
                </c:pt>
                <c:pt idx="9">
                  <c:v>0.40055505133113972</c:v>
                </c:pt>
                <c:pt idx="10">
                  <c:v>2.2094828333916485</c:v>
                </c:pt>
                <c:pt idx="11">
                  <c:v>1.4360023687917118</c:v>
                </c:pt>
              </c:numCache>
            </c:numRef>
          </c:val>
          <c:extLst xmlns:c16r2="http://schemas.microsoft.com/office/drawing/2015/06/chart">
            <c:ext xmlns:c16="http://schemas.microsoft.com/office/drawing/2014/chart" uri="{C3380CC4-5D6E-409C-BE32-E72D297353CC}">
              <c16:uniqueId val="{00000002-434F-4D14-A4A9-595080623543}"/>
            </c:ext>
          </c:extLst>
        </c:ser>
        <c:ser>
          <c:idx val="3"/>
          <c:order val="3"/>
          <c:tx>
            <c:strRef>
              <c:f>'Quaterly, Yearly'!$BF$287</c:f>
              <c:strCache>
                <c:ptCount val="1"/>
                <c:pt idx="0">
                  <c:v>Акцизе</c:v>
                </c:pt>
              </c:strCache>
            </c:strRef>
          </c:tx>
          <c:spPr>
            <a:solidFill>
              <a:srgbClr val="EEB4B4"/>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Yearly'!$BG$287:$BR$287</c:f>
              <c:numCache>
                <c:formatCode>0.0</c:formatCode>
                <c:ptCount val="12"/>
                <c:pt idx="0">
                  <c:v>2.0602178870564063</c:v>
                </c:pt>
                <c:pt idx="1">
                  <c:v>1.2963845532652871</c:v>
                </c:pt>
                <c:pt idx="2">
                  <c:v>1.1019789003901246</c:v>
                </c:pt>
                <c:pt idx="3">
                  <c:v>2.0649152927237786</c:v>
                </c:pt>
                <c:pt idx="4">
                  <c:v>1.4478970265894717</c:v>
                </c:pt>
                <c:pt idx="5">
                  <c:v>1.4691411523786133</c:v>
                </c:pt>
                <c:pt idx="6">
                  <c:v>0.74473027011516602</c:v>
                </c:pt>
                <c:pt idx="7">
                  <c:v>1.6074787432265984</c:v>
                </c:pt>
                <c:pt idx="8">
                  <c:v>0.50141347626738308</c:v>
                </c:pt>
                <c:pt idx="9">
                  <c:v>1.4380987579214819</c:v>
                </c:pt>
                <c:pt idx="10">
                  <c:v>1.7597624777927712</c:v>
                </c:pt>
                <c:pt idx="11">
                  <c:v>0.75403313333617294</c:v>
                </c:pt>
              </c:numCache>
            </c:numRef>
          </c:val>
          <c:extLst xmlns:c16r2="http://schemas.microsoft.com/office/drawing/2015/06/chart">
            <c:ext xmlns:c16="http://schemas.microsoft.com/office/drawing/2014/chart" uri="{C3380CC4-5D6E-409C-BE32-E72D297353CC}">
              <c16:uniqueId val="{00000003-434F-4D14-A4A9-595080623543}"/>
            </c:ext>
          </c:extLst>
        </c:ser>
        <c:ser>
          <c:idx val="4"/>
          <c:order val="4"/>
          <c:tx>
            <c:strRef>
              <c:f>'Quaterly, Yearly'!$BF$288</c:f>
              <c:strCache>
                <c:ptCount val="1"/>
                <c:pt idx="0">
                  <c:v>Царине </c:v>
                </c:pt>
              </c:strCache>
            </c:strRef>
          </c:tx>
          <c:spPr>
            <a:solidFill>
              <a:srgbClr val="595959"/>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Yearly'!$BG$288:$BR$288</c:f>
              <c:numCache>
                <c:formatCode>0.0</c:formatCode>
                <c:ptCount val="12"/>
                <c:pt idx="0">
                  <c:v>0.84789705656703551</c:v>
                </c:pt>
                <c:pt idx="1">
                  <c:v>1.3245164621311414</c:v>
                </c:pt>
                <c:pt idx="2">
                  <c:v>0.70717317957594528</c:v>
                </c:pt>
                <c:pt idx="3">
                  <c:v>-1.4029760453403253</c:v>
                </c:pt>
                <c:pt idx="4">
                  <c:v>-0.31271444465912085</c:v>
                </c:pt>
                <c:pt idx="5">
                  <c:v>-0.42864942578185444</c:v>
                </c:pt>
                <c:pt idx="6">
                  <c:v>-0.22177521445487092</c:v>
                </c:pt>
                <c:pt idx="7">
                  <c:v>-0.22274014532792555</c:v>
                </c:pt>
                <c:pt idx="8">
                  <c:v>-9.6095580643567116E-2</c:v>
                </c:pt>
                <c:pt idx="9">
                  <c:v>0.1416010232293545</c:v>
                </c:pt>
                <c:pt idx="10">
                  <c:v>0.18326311000919848</c:v>
                </c:pt>
                <c:pt idx="11">
                  <c:v>0.17947377669695905</c:v>
                </c:pt>
              </c:numCache>
            </c:numRef>
          </c:val>
          <c:extLst xmlns:c16r2="http://schemas.microsoft.com/office/drawing/2015/06/chart">
            <c:ext xmlns:c16="http://schemas.microsoft.com/office/drawing/2014/chart" uri="{C3380CC4-5D6E-409C-BE32-E72D297353CC}">
              <c16:uniqueId val="{00000004-434F-4D14-A4A9-595080623543}"/>
            </c:ext>
          </c:extLst>
        </c:ser>
        <c:ser>
          <c:idx val="5"/>
          <c:order val="5"/>
          <c:tx>
            <c:strRef>
              <c:f>'Quaterly, Yearly'!$BF$289</c:f>
              <c:strCache>
                <c:ptCount val="1"/>
                <c:pt idx="0">
                  <c:v>Социјални доприноси</c:v>
                </c:pt>
              </c:strCache>
            </c:strRef>
          </c:tx>
          <c:spPr>
            <a:solidFill>
              <a:srgbClr val="BA4BDD"/>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Yearly'!$BG$289:$BR$289</c:f>
              <c:numCache>
                <c:formatCode>0.0</c:formatCode>
                <c:ptCount val="12"/>
                <c:pt idx="0">
                  <c:v>7.0387360645936168</c:v>
                </c:pt>
                <c:pt idx="1">
                  <c:v>5.0163054750210652</c:v>
                </c:pt>
                <c:pt idx="2">
                  <c:v>4.8771354662203734</c:v>
                </c:pt>
                <c:pt idx="3">
                  <c:v>0.75343768512304021</c:v>
                </c:pt>
                <c:pt idx="4">
                  <c:v>0.41423212988934111</c:v>
                </c:pt>
                <c:pt idx="5">
                  <c:v>2.2417269878617088</c:v>
                </c:pt>
                <c:pt idx="6">
                  <c:v>2.8518149681390734</c:v>
                </c:pt>
                <c:pt idx="7">
                  <c:v>2.9162044644488661</c:v>
                </c:pt>
                <c:pt idx="8">
                  <c:v>1.3612023520661236</c:v>
                </c:pt>
                <c:pt idx="9">
                  <c:v>-0.23057212366366159</c:v>
                </c:pt>
                <c:pt idx="10">
                  <c:v>1.285909922582253</c:v>
                </c:pt>
                <c:pt idx="11">
                  <c:v>2.0959572399949282</c:v>
                </c:pt>
              </c:numCache>
            </c:numRef>
          </c:val>
          <c:extLst xmlns:c16r2="http://schemas.microsoft.com/office/drawing/2015/06/chart">
            <c:ext xmlns:c16="http://schemas.microsoft.com/office/drawing/2014/chart" uri="{C3380CC4-5D6E-409C-BE32-E72D297353CC}">
              <c16:uniqueId val="{00000005-434F-4D14-A4A9-595080623543}"/>
            </c:ext>
          </c:extLst>
        </c:ser>
        <c:ser>
          <c:idx val="6"/>
          <c:order val="6"/>
          <c:tx>
            <c:strRef>
              <c:f>'Quaterly, Yearly'!$BF$290</c:f>
              <c:strCache>
                <c:ptCount val="1"/>
                <c:pt idx="0">
                  <c:v>Остали порески приходи</c:v>
                </c:pt>
              </c:strCache>
            </c:strRef>
          </c:tx>
          <c:spPr>
            <a:solidFill>
              <a:srgbClr val="7030A0"/>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Yearly'!$BG$290:$BR$290</c:f>
              <c:numCache>
                <c:formatCode>0.0</c:formatCode>
                <c:ptCount val="12"/>
                <c:pt idx="0">
                  <c:v>0.80570061958655448</c:v>
                </c:pt>
                <c:pt idx="1">
                  <c:v>0.27988491291243545</c:v>
                </c:pt>
                <c:pt idx="2">
                  <c:v>0.26250329561997748</c:v>
                </c:pt>
                <c:pt idx="3">
                  <c:v>0.1260198263373063</c:v>
                </c:pt>
                <c:pt idx="4">
                  <c:v>0.74185360133780109</c:v>
                </c:pt>
                <c:pt idx="5">
                  <c:v>-0.19062384135590885</c:v>
                </c:pt>
                <c:pt idx="6">
                  <c:v>-6.8836913024046806E-2</c:v>
                </c:pt>
                <c:pt idx="7">
                  <c:v>5.8011614550183069E-2</c:v>
                </c:pt>
                <c:pt idx="8">
                  <c:v>0.90074977959132729</c:v>
                </c:pt>
                <c:pt idx="9">
                  <c:v>0.36902645748791724</c:v>
                </c:pt>
                <c:pt idx="10">
                  <c:v>0.23412363828605981</c:v>
                </c:pt>
                <c:pt idx="11">
                  <c:v>0.33364025082801929</c:v>
                </c:pt>
              </c:numCache>
            </c:numRef>
          </c:val>
          <c:extLst xmlns:c16r2="http://schemas.microsoft.com/office/drawing/2015/06/chart">
            <c:ext xmlns:c16="http://schemas.microsoft.com/office/drawing/2014/chart" uri="{C3380CC4-5D6E-409C-BE32-E72D297353CC}">
              <c16:uniqueId val="{00000006-434F-4D14-A4A9-595080623543}"/>
            </c:ext>
          </c:extLst>
        </c:ser>
        <c:ser>
          <c:idx val="7"/>
          <c:order val="7"/>
          <c:tx>
            <c:strRef>
              <c:f>'Quaterly, Yearly'!$BF$291</c:f>
              <c:strCache>
                <c:ptCount val="1"/>
                <c:pt idx="0">
                  <c:v>Непорески приходи и донације</c:v>
                </c:pt>
              </c:strCache>
            </c:strRef>
          </c:tx>
          <c:spPr>
            <a:solidFill>
              <a:srgbClr val="E3A8FE"/>
            </a:solidFill>
            <a:ln>
              <a:solidFill>
                <a:srgbClr val="7030A0"/>
              </a:solidFill>
            </a:ln>
            <a:effectLst/>
          </c:spPr>
          <c:invertIfNegative val="0"/>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Yearly'!$BG$291:$BR$291</c:f>
              <c:numCache>
                <c:formatCode>0.0</c:formatCode>
                <c:ptCount val="12"/>
                <c:pt idx="0">
                  <c:v>3.6594496208934548</c:v>
                </c:pt>
                <c:pt idx="1">
                  <c:v>2.1859044794824594</c:v>
                </c:pt>
                <c:pt idx="2">
                  <c:v>0.73095895854587922</c:v>
                </c:pt>
                <c:pt idx="3">
                  <c:v>0.37219419454143032</c:v>
                </c:pt>
                <c:pt idx="4">
                  <c:v>1.7283823127710756</c:v>
                </c:pt>
                <c:pt idx="5">
                  <c:v>0.36137962538543161</c:v>
                </c:pt>
                <c:pt idx="6">
                  <c:v>0.58650811182108731</c:v>
                </c:pt>
                <c:pt idx="7">
                  <c:v>-0.54995554027901306</c:v>
                </c:pt>
                <c:pt idx="8">
                  <c:v>0.66688252412792282</c:v>
                </c:pt>
                <c:pt idx="9">
                  <c:v>3.0557439113102518</c:v>
                </c:pt>
                <c:pt idx="10">
                  <c:v>1.5130712147700849</c:v>
                </c:pt>
                <c:pt idx="11">
                  <c:v>-0.60274055581318853</c:v>
                </c:pt>
              </c:numCache>
            </c:numRef>
          </c:val>
          <c:extLst xmlns:c16r2="http://schemas.microsoft.com/office/drawing/2015/06/chart">
            <c:ext xmlns:c16="http://schemas.microsoft.com/office/drawing/2014/chart" uri="{C3380CC4-5D6E-409C-BE32-E72D297353CC}">
              <c16:uniqueId val="{00000007-434F-4D14-A4A9-595080623543}"/>
            </c:ext>
          </c:extLst>
        </c:ser>
        <c:dLbls>
          <c:showLegendKey val="0"/>
          <c:showVal val="0"/>
          <c:showCatName val="0"/>
          <c:showSerName val="0"/>
          <c:showPercent val="0"/>
          <c:showBubbleSize val="0"/>
        </c:dLbls>
        <c:gapWidth val="150"/>
        <c:overlap val="100"/>
        <c:axId val="66395136"/>
        <c:axId val="66409216"/>
      </c:barChart>
      <c:lineChart>
        <c:grouping val="standard"/>
        <c:varyColors val="0"/>
        <c:ser>
          <c:idx val="8"/>
          <c:order val="8"/>
          <c:tx>
            <c:strRef>
              <c:f>'Quaterly, Yearly'!$BF$292</c:f>
              <c:strCache>
                <c:ptCount val="1"/>
                <c:pt idx="0">
                  <c:v>Укупно стопа раста/пада</c:v>
                </c:pt>
              </c:strCache>
            </c:strRef>
          </c:tx>
          <c:spPr>
            <a:ln w="31750" cap="rnd">
              <a:solidFill>
                <a:schemeClr val="tx1"/>
              </a:solidFill>
              <a:round/>
            </a:ln>
            <a:effectLst/>
          </c:spPr>
          <c:marker>
            <c:symbol val="none"/>
          </c:marker>
          <c:cat>
            <c:strRef>
              <c:f>'Quaterly, Yearly'!$BG$7:$BR$8</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2017П</c:v>
                </c:pt>
              </c:strCache>
            </c:strRef>
          </c:cat>
          <c:val>
            <c:numRef>
              <c:f>'Quaterly, Yearly'!$BG$292:$BR$292</c:f>
              <c:numCache>
                <c:formatCode>0.0</c:formatCode>
                <c:ptCount val="12"/>
                <c:pt idx="0">
                  <c:v>19.901903204812776</c:v>
                </c:pt>
                <c:pt idx="1">
                  <c:v>15.489098057905393</c:v>
                </c:pt>
                <c:pt idx="2">
                  <c:v>14.005811754186892</c:v>
                </c:pt>
                <c:pt idx="3">
                  <c:v>0.6127546476094814</c:v>
                </c:pt>
                <c:pt idx="4">
                  <c:v>6.4673178011552812</c:v>
                </c:pt>
                <c:pt idx="5">
                  <c:v>6.5867303278855038</c:v>
                </c:pt>
                <c:pt idx="6">
                  <c:v>8.0342511343780352</c:v>
                </c:pt>
                <c:pt idx="7">
                  <c:v>4.4787819462964507</c:v>
                </c:pt>
                <c:pt idx="8">
                  <c:v>5.376866321814866</c:v>
                </c:pt>
                <c:pt idx="9">
                  <c:v>4.570720610383705</c:v>
                </c:pt>
                <c:pt idx="10">
                  <c:v>8.7218725642851602</c:v>
                </c:pt>
                <c:pt idx="11">
                  <c:v>6.5019825832021372</c:v>
                </c:pt>
              </c:numCache>
            </c:numRef>
          </c:val>
          <c:smooth val="0"/>
          <c:extLst xmlns:c16r2="http://schemas.microsoft.com/office/drawing/2015/06/chart">
            <c:ext xmlns:c16="http://schemas.microsoft.com/office/drawing/2014/chart" uri="{C3380CC4-5D6E-409C-BE32-E72D297353CC}">
              <c16:uniqueId val="{00000008-434F-4D14-A4A9-595080623543}"/>
            </c:ext>
          </c:extLst>
        </c:ser>
        <c:dLbls>
          <c:showLegendKey val="0"/>
          <c:showVal val="0"/>
          <c:showCatName val="0"/>
          <c:showSerName val="0"/>
          <c:showPercent val="0"/>
          <c:showBubbleSize val="0"/>
        </c:dLbls>
        <c:marker val="1"/>
        <c:smooth val="0"/>
        <c:axId val="66395136"/>
        <c:axId val="66409216"/>
      </c:lineChart>
      <c:catAx>
        <c:axId val="66395136"/>
        <c:scaling>
          <c:orientation val="minMax"/>
        </c:scaling>
        <c:delete val="0"/>
        <c:axPos val="b"/>
        <c:numFmt formatCode="General" sourceLinked="1"/>
        <c:majorTickMark val="out"/>
        <c:minorTickMark val="none"/>
        <c:tickLblPos val="low"/>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6409216"/>
        <c:crosses val="autoZero"/>
        <c:auto val="1"/>
        <c:lblAlgn val="ctr"/>
        <c:lblOffset val="100"/>
        <c:noMultiLvlLbl val="0"/>
      </c:catAx>
      <c:valAx>
        <c:axId val="664092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r>
                  <a:rPr lang="sr-Cyrl-CS" sz="800">
                    <a:latin typeface="Georgia" panose="02040502050405020303" pitchFamily="18" charset="0"/>
                  </a:rPr>
                  <a:t>п-п.</a:t>
                </a:r>
                <a:endParaRPr lang="en-GB" sz="800">
                  <a:latin typeface="Georgia" panose="02040502050405020303" pitchFamily="18" charset="0"/>
                </a:endParaRPr>
              </a:p>
            </c:rich>
          </c:tx>
          <c:layout>
            <c:manualLayout>
              <c:xMode val="edge"/>
              <c:yMode val="edge"/>
              <c:x val="2.4695842057665313E-2"/>
              <c:y val="0.47459071979530842"/>
            </c:manualLayout>
          </c:layout>
          <c:overlay val="0"/>
          <c:spPr>
            <a:noFill/>
            <a:ln>
              <a:noFill/>
            </a:ln>
            <a:effectLst/>
          </c:spPr>
        </c:title>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6395136"/>
        <c:crosses val="autoZero"/>
        <c:crossBetween val="between"/>
      </c:valAx>
      <c:spPr>
        <a:noFill/>
        <a:ln>
          <a:noFill/>
        </a:ln>
        <a:effectLst/>
      </c:spPr>
    </c:plotArea>
    <c:legend>
      <c:legendPos val="b"/>
      <c:layout>
        <c:manualLayout>
          <c:xMode val="edge"/>
          <c:yMode val="edge"/>
          <c:x val="0.37199895707482894"/>
          <c:y val="3.7955800879429423E-2"/>
          <c:w val="0.60731854482916481"/>
          <c:h val="0.1965571090012681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Georgia" panose="02040502050405020303"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637309225235739E-2"/>
          <c:y val="0.13304947477476065"/>
          <c:w val="0.85016746501010398"/>
          <c:h val="0.73891017752387056"/>
        </c:manualLayout>
      </c:layout>
      <c:barChart>
        <c:barDir val="col"/>
        <c:grouping val="clustered"/>
        <c:varyColors val="0"/>
        <c:ser>
          <c:idx val="0"/>
          <c:order val="1"/>
          <c:tx>
            <c:strRef>
              <c:f>poredjenje!$H$5</c:f>
              <c:strCache>
                <c:ptCount val="1"/>
                <c:pt idx="0">
                  <c:v>2017. (претходна пројекција)</c:v>
                </c:pt>
              </c:strCache>
            </c:strRef>
          </c:tx>
          <c:spPr>
            <a:solidFill>
              <a:srgbClr val="7030A0"/>
            </a:solidFill>
            <a:ln w="19050" cmpd="sng">
              <a:noFill/>
            </a:ln>
          </c:spPr>
          <c:invertIfNegative val="0"/>
          <c:cat>
            <c:strRef>
              <c:f>poredjenje!$G$6:$G$9</c:f>
              <c:strCache>
                <c:ptCount val="4"/>
                <c:pt idx="0">
                  <c:v>Реални раст БДП, %</c:v>
                </c:pt>
                <c:pt idx="1">
                  <c:v>Фискални резултат, %БДП</c:v>
                </c:pt>
                <c:pt idx="2">
                  <c:v>Дефицит текућег рачуна, % БДП</c:v>
                </c:pt>
                <c:pt idx="3">
                  <c:v>Инфлација, %</c:v>
                </c:pt>
              </c:strCache>
            </c:strRef>
          </c:cat>
          <c:val>
            <c:numRef>
              <c:f>poredjenje!$H$6:$H$9</c:f>
              <c:numCache>
                <c:formatCode>General</c:formatCode>
                <c:ptCount val="4"/>
                <c:pt idx="0" formatCode="0.0">
                  <c:v>3</c:v>
                </c:pt>
                <c:pt idx="1">
                  <c:v>-1.7</c:v>
                </c:pt>
                <c:pt idx="2">
                  <c:v>-3.9</c:v>
                </c:pt>
                <c:pt idx="3">
                  <c:v>2.4</c:v>
                </c:pt>
              </c:numCache>
            </c:numRef>
          </c:val>
          <c:extLst xmlns:c16r2="http://schemas.microsoft.com/office/drawing/2015/06/chart">
            <c:ext xmlns:c16="http://schemas.microsoft.com/office/drawing/2014/chart" uri="{C3380CC4-5D6E-409C-BE32-E72D297353CC}">
              <c16:uniqueId val="{00000000-6BC3-4A78-9086-3DA7C179BC98}"/>
            </c:ext>
          </c:extLst>
        </c:ser>
        <c:ser>
          <c:idx val="1"/>
          <c:order val="2"/>
          <c:tx>
            <c:strRef>
              <c:f>poredjenje!$J$5</c:f>
              <c:strCache>
                <c:ptCount val="1"/>
                <c:pt idx="0">
                  <c:v>2018. (претходна пројекција)</c:v>
                </c:pt>
              </c:strCache>
            </c:strRef>
          </c:tx>
          <c:spPr>
            <a:solidFill>
              <a:srgbClr val="5297AC"/>
            </a:solidFill>
            <a:ln>
              <a:solidFill>
                <a:srgbClr val="A0E8DF"/>
              </a:solidFill>
            </a:ln>
          </c:spPr>
          <c:invertIfNegative val="0"/>
          <c:cat>
            <c:strRef>
              <c:f>poredjenje!$G$6:$G$9</c:f>
              <c:strCache>
                <c:ptCount val="4"/>
                <c:pt idx="0">
                  <c:v>Реални раст БДП, %</c:v>
                </c:pt>
                <c:pt idx="1">
                  <c:v>Фискални резултат, %БДП</c:v>
                </c:pt>
                <c:pt idx="2">
                  <c:v>Дефицит текућег рачуна, % БДП</c:v>
                </c:pt>
                <c:pt idx="3">
                  <c:v>Инфлација, %</c:v>
                </c:pt>
              </c:strCache>
            </c:strRef>
          </c:cat>
          <c:val>
            <c:numRef>
              <c:f>poredjenje!$J$6:$J$9</c:f>
              <c:numCache>
                <c:formatCode>General</c:formatCode>
                <c:ptCount val="4"/>
                <c:pt idx="0">
                  <c:v>3.5</c:v>
                </c:pt>
                <c:pt idx="1">
                  <c:v>-1.3</c:v>
                </c:pt>
                <c:pt idx="2">
                  <c:v>-3.9</c:v>
                </c:pt>
                <c:pt idx="3">
                  <c:v>3</c:v>
                </c:pt>
              </c:numCache>
            </c:numRef>
          </c:val>
          <c:extLst xmlns:c16r2="http://schemas.microsoft.com/office/drawing/2015/06/chart">
            <c:ext xmlns:c16="http://schemas.microsoft.com/office/drawing/2014/chart" uri="{C3380CC4-5D6E-409C-BE32-E72D297353CC}">
              <c16:uniqueId val="{00000001-6BC3-4A78-9086-3DA7C179BC98}"/>
            </c:ext>
          </c:extLst>
        </c:ser>
        <c:dLbls>
          <c:showLegendKey val="0"/>
          <c:showVal val="0"/>
          <c:showCatName val="0"/>
          <c:showSerName val="0"/>
          <c:showPercent val="0"/>
          <c:showBubbleSize val="0"/>
        </c:dLbls>
        <c:gapWidth val="150"/>
        <c:overlap val="2"/>
        <c:axId val="72008448"/>
        <c:axId val="72009984"/>
      </c:barChart>
      <c:barChart>
        <c:barDir val="col"/>
        <c:grouping val="clustered"/>
        <c:varyColors val="0"/>
        <c:ser>
          <c:idx val="2"/>
          <c:order val="0"/>
          <c:tx>
            <c:strRef>
              <c:f>poredjenje!$I$5</c:f>
              <c:strCache>
                <c:ptCount val="1"/>
                <c:pt idx="0">
                  <c:v>2017. (нова пројекција)</c:v>
                </c:pt>
              </c:strCache>
            </c:strRef>
          </c:tx>
          <c:spPr>
            <a:noFill/>
            <a:ln w="25400">
              <a:solidFill>
                <a:srgbClr val="E3A8FE"/>
              </a:solidFill>
              <a:prstDash val="sysDash"/>
            </a:ln>
          </c:spPr>
          <c:invertIfNegative val="0"/>
          <c:dLbls>
            <c:dLbl>
              <c:idx val="0"/>
              <c:layout>
                <c:manualLayout>
                  <c:x val="-4.8065368901706318E-2"/>
                  <c:y val="1.48322311045299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BC3-4A78-9086-3DA7C179BC98}"/>
                </c:ext>
              </c:extLst>
            </c:dLbl>
            <c:dLbl>
              <c:idx val="1"/>
              <c:layout>
                <c:manualLayout>
                  <c:x val="9.6508077333560952E-4"/>
                  <c:y val="1.0811316499160112E-2"/>
                </c:manualLayout>
              </c:layout>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BC3-4A78-9086-3DA7C179BC98}"/>
                </c:ext>
              </c:extLst>
            </c:dLbl>
            <c:dLbl>
              <c:idx val="2"/>
              <c:layout>
                <c:manualLayout>
                  <c:x val="-3.9562704394326869E-3"/>
                  <c:y val="1.4281089597673973E-2"/>
                </c:manualLayout>
              </c:layout>
              <c:numFmt formatCode="#,##0.0" sourceLinked="0"/>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BC3-4A78-9086-3DA7C179BC98}"/>
                </c:ext>
              </c:extLst>
            </c:dLbl>
            <c:dLbl>
              <c:idx val="3"/>
              <c:layout>
                <c:manualLayout>
                  <c:x val="0"/>
                  <c:y val="9.7433377531412433E-3"/>
                </c:manualLayout>
              </c:layout>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BC3-4A78-9086-3DA7C179BC98}"/>
                </c:ext>
              </c:extLst>
            </c:dLbl>
            <c:dLbl>
              <c:idx val="4"/>
              <c:layout>
                <c:manualLayout>
                  <c:x val="-9.5238095238095247E-3"/>
                  <c:y val="5.208333333333333E-3"/>
                </c:manualLayout>
              </c:layout>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C3-4A78-9086-3DA7C179BC98}"/>
                </c:ext>
              </c:extLst>
            </c:dLbl>
            <c:dLbl>
              <c:idx val="5"/>
              <c:layout>
                <c:manualLayout>
                  <c:x val="2.6634075561247495E-5"/>
                  <c:y val="5.2099737532808402E-3"/>
                </c:manualLayout>
              </c:layout>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C3-4A78-9086-3DA7C179BC98}"/>
                </c:ext>
              </c:extLst>
            </c:dLbl>
            <c:dLbl>
              <c:idx val="6"/>
              <c:layout>
                <c:manualLayout>
                  <c:x val="-4.2857142857142858E-2"/>
                  <c:y val="3.125E-2"/>
                </c:manualLayout>
              </c:layout>
              <c:spPr>
                <a:noFill/>
              </c:spPr>
              <c:txPr>
                <a:bodyPr/>
                <a:lstStyle/>
                <a:p>
                  <a:pPr>
                    <a:defRPr sz="800" b="1" i="0" u="none" strike="noStrike" baseline="0">
                      <a:solidFill>
                        <a:srgbClr val="7030A0"/>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BC3-4A78-9086-3DA7C179BC98}"/>
                </c:ext>
              </c:extLst>
            </c:dLbl>
            <c:spPr>
              <a:noFill/>
              <a:ln w="25400">
                <a:noFill/>
              </a:ln>
            </c:spPr>
            <c:txPr>
              <a:bodyPr wrap="square" lIns="38100" tIns="19050" rIns="38100" bIns="19050" anchor="ctr">
                <a:spAutoFit/>
              </a:bodyPr>
              <a:lstStyle/>
              <a:p>
                <a:pPr>
                  <a:defRPr sz="800" b="1" i="0" u="none" strike="noStrike" baseline="0">
                    <a:solidFill>
                      <a:srgbClr val="7030A0"/>
                    </a:solidFill>
                    <a:latin typeface="Cambria" panose="02040503050406030204" pitchFamily="18" charset="0"/>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poredjenje!$G$6:$G$9</c:f>
              <c:strCache>
                <c:ptCount val="4"/>
                <c:pt idx="0">
                  <c:v>Реални раст БДП, %</c:v>
                </c:pt>
                <c:pt idx="1">
                  <c:v>Фискални резултат, %БДП</c:v>
                </c:pt>
                <c:pt idx="2">
                  <c:v>Дефицит текућег рачуна, % БДП</c:v>
                </c:pt>
                <c:pt idx="3">
                  <c:v>Инфлација, %</c:v>
                </c:pt>
              </c:strCache>
            </c:strRef>
          </c:cat>
          <c:val>
            <c:numRef>
              <c:f>poredjenje!$I$6:$I$9</c:f>
              <c:numCache>
                <c:formatCode>0.0</c:formatCode>
                <c:ptCount val="4"/>
                <c:pt idx="0">
                  <c:v>2</c:v>
                </c:pt>
                <c:pt idx="1">
                  <c:v>0.7</c:v>
                </c:pt>
                <c:pt idx="2">
                  <c:v>-4.5999999999999996</c:v>
                </c:pt>
                <c:pt idx="3" formatCode="General">
                  <c:v>3.1</c:v>
                </c:pt>
              </c:numCache>
            </c:numRef>
          </c:val>
          <c:extLst xmlns:c16r2="http://schemas.microsoft.com/office/drawing/2015/06/chart">
            <c:ext xmlns:c16="http://schemas.microsoft.com/office/drawing/2014/chart" uri="{C3380CC4-5D6E-409C-BE32-E72D297353CC}">
              <c16:uniqueId val="{00000009-6BC3-4A78-9086-3DA7C179BC98}"/>
            </c:ext>
          </c:extLst>
        </c:ser>
        <c:ser>
          <c:idx val="3"/>
          <c:order val="3"/>
          <c:tx>
            <c:strRef>
              <c:f>poredjenje!$K$5</c:f>
              <c:strCache>
                <c:ptCount val="1"/>
                <c:pt idx="0">
                  <c:v>2018. (нова пројекција)</c:v>
                </c:pt>
              </c:strCache>
            </c:strRef>
          </c:tx>
          <c:spPr>
            <a:noFill/>
            <a:ln w="25400">
              <a:solidFill>
                <a:srgbClr val="002060"/>
              </a:solidFill>
              <a:prstDash val="sysDash"/>
            </a:ln>
          </c:spPr>
          <c:invertIfNegative val="0"/>
          <c:dLbls>
            <c:dLbl>
              <c:idx val="0"/>
              <c:layout>
                <c:manualLayout>
                  <c:x val="1.8342142005810058E-3"/>
                  <c:y val="2.987191202004004E-3"/>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6BC3-4A78-9086-3DA7C179BC98}"/>
                </c:ext>
              </c:extLst>
            </c:dLbl>
            <c:dLbl>
              <c:idx val="1"/>
              <c:layout>
                <c:manualLayout>
                  <c:x val="5.9862956928509389E-2"/>
                  <c:y val="2.9852224634563704E-2"/>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BC3-4A78-9086-3DA7C179BC98}"/>
                </c:ext>
              </c:extLst>
            </c:dLbl>
            <c:dLbl>
              <c:idx val="2"/>
              <c:layout>
                <c:manualLayout>
                  <c:x val="-1.9706588031378519E-3"/>
                  <c:y val="-3.2609012795830343E-3"/>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6BC3-4A78-9086-3DA7C179BC98}"/>
                </c:ext>
              </c:extLst>
            </c:dLbl>
            <c:dLbl>
              <c:idx val="3"/>
              <c:layout>
                <c:manualLayout>
                  <c:x val="6.6686520706247228E-3"/>
                  <c:y val="1.7284027233921153E-3"/>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BC3-4A78-9086-3DA7C179BC98}"/>
                </c:ext>
              </c:extLst>
            </c:dLbl>
            <c:dLbl>
              <c:idx val="4"/>
              <c:layout>
                <c:manualLayout>
                  <c:x val="3.6569178852643418E-3"/>
                  <c:y val="1.4660433070866142E-2"/>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BC3-4A78-9086-3DA7C179BC98}"/>
                </c:ext>
              </c:extLst>
            </c:dLbl>
            <c:dLbl>
              <c:idx val="5"/>
              <c:layout>
                <c:manualLayout>
                  <c:x val="6.8241469816272962E-5"/>
                  <c:y val="2.3774196194225675E-2"/>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BC3-4A78-9086-3DA7C179BC98}"/>
                </c:ext>
              </c:extLst>
            </c:dLbl>
            <c:dLbl>
              <c:idx val="6"/>
              <c:layout>
                <c:manualLayout>
                  <c:x val="5.5871766029246348E-3"/>
                  <c:y val="1.9386482939632545E-2"/>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BC3-4A78-9086-3DA7C179BC98}"/>
                </c:ext>
              </c:extLst>
            </c:dLbl>
            <c:dLbl>
              <c:idx val="7"/>
              <c:layout>
                <c:manualLayout>
                  <c:x val="4.7619047619047623E-3"/>
                  <c:y val="5.208333333333333E-3"/>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BC3-4A78-9086-3DA7C179BC98}"/>
                </c:ext>
              </c:extLst>
            </c:dLbl>
            <c:dLbl>
              <c:idx val="8"/>
              <c:layout>
                <c:manualLayout>
                  <c:x val="-2.0984149098374815E-5"/>
                  <c:y val="3.125E-2"/>
                </c:manualLayout>
              </c:layout>
              <c:numFmt formatCode="#,##0.0" sourceLinked="0"/>
              <c:spPr>
                <a:noFill/>
                <a:ln w="25400">
                  <a:noFill/>
                </a:ln>
              </c:spPr>
              <c:txPr>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BC3-4A78-9086-3DA7C179BC98}"/>
                </c:ext>
              </c:extLst>
            </c:dLbl>
            <c:numFmt formatCode="#,##0.0" sourceLinked="0"/>
            <c:spPr>
              <a:noFill/>
              <a:ln w="25400">
                <a:noFill/>
              </a:ln>
            </c:spPr>
            <c:txPr>
              <a:bodyPr wrap="square" lIns="38100" tIns="19050" rIns="38100" bIns="19050" anchor="ctr">
                <a:spAutoFit/>
              </a:bodyPr>
              <a:lstStyle/>
              <a:p>
                <a:pPr>
                  <a:defRPr sz="800" b="1" i="0" u="none" strike="noStrike" baseline="0">
                    <a:solidFill>
                      <a:schemeClr val="accent5">
                        <a:lumMod val="50000"/>
                      </a:schemeClr>
                    </a:solidFill>
                    <a:latin typeface="Cambria" panose="02040503050406030204" pitchFamily="18" charset="0"/>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poredjenje!$G$6:$G$9</c:f>
              <c:strCache>
                <c:ptCount val="4"/>
                <c:pt idx="0">
                  <c:v>Реални раст БДП, %</c:v>
                </c:pt>
                <c:pt idx="1">
                  <c:v>Фискални резултат, %БДП</c:v>
                </c:pt>
                <c:pt idx="2">
                  <c:v>Дефицит текућег рачуна, % БДП</c:v>
                </c:pt>
                <c:pt idx="3">
                  <c:v>Инфлација, %</c:v>
                </c:pt>
              </c:strCache>
            </c:strRef>
          </c:cat>
          <c:val>
            <c:numRef>
              <c:f>poredjenje!$K$6:$K$9</c:f>
              <c:numCache>
                <c:formatCode>General</c:formatCode>
                <c:ptCount val="4"/>
                <c:pt idx="0">
                  <c:v>3.5</c:v>
                </c:pt>
                <c:pt idx="1">
                  <c:v>-0.7</c:v>
                </c:pt>
                <c:pt idx="2">
                  <c:v>-4.2</c:v>
                </c:pt>
                <c:pt idx="3">
                  <c:v>2.7</c:v>
                </c:pt>
              </c:numCache>
            </c:numRef>
          </c:val>
          <c:extLst xmlns:c16r2="http://schemas.microsoft.com/office/drawing/2015/06/chart">
            <c:ext xmlns:c16="http://schemas.microsoft.com/office/drawing/2014/chart" uri="{C3380CC4-5D6E-409C-BE32-E72D297353CC}">
              <c16:uniqueId val="{00000013-6BC3-4A78-9086-3DA7C179BC98}"/>
            </c:ext>
          </c:extLst>
        </c:ser>
        <c:dLbls>
          <c:showLegendKey val="0"/>
          <c:showVal val="0"/>
          <c:showCatName val="0"/>
          <c:showSerName val="0"/>
          <c:showPercent val="0"/>
          <c:showBubbleSize val="0"/>
        </c:dLbls>
        <c:gapWidth val="150"/>
        <c:axId val="72011776"/>
        <c:axId val="72013312"/>
      </c:barChart>
      <c:catAx>
        <c:axId val="72008448"/>
        <c:scaling>
          <c:orientation val="minMax"/>
        </c:scaling>
        <c:delete val="0"/>
        <c:axPos val="b"/>
        <c:numFmt formatCode="General" sourceLinked="1"/>
        <c:majorTickMark val="none"/>
        <c:minorTickMark val="none"/>
        <c:tickLblPos val="high"/>
        <c:spPr>
          <a:ln w="6350">
            <a:solidFill>
              <a:sysClr val="window" lastClr="FFFFFF">
                <a:lumMod val="65000"/>
              </a:sysClr>
            </a:solidFill>
            <a:prstDash val="solid"/>
          </a:ln>
        </c:spPr>
        <c:txPr>
          <a:bodyPr rot="0" vert="horz" anchor="ctr" anchorCtr="0"/>
          <a:lstStyle/>
          <a:p>
            <a:pPr>
              <a:defRPr sz="700" b="0" i="0" u="none" strike="noStrike" baseline="0">
                <a:solidFill>
                  <a:srgbClr val="000000"/>
                </a:solidFill>
                <a:latin typeface="Cambria" panose="02040503050406030204" pitchFamily="18" charset="0"/>
                <a:ea typeface="Arial"/>
                <a:cs typeface="Arial"/>
              </a:defRPr>
            </a:pPr>
            <a:endParaRPr lang="en-US"/>
          </a:p>
        </c:txPr>
        <c:crossAx val="72009984"/>
        <c:crosses val="autoZero"/>
        <c:auto val="1"/>
        <c:lblAlgn val="ctr"/>
        <c:lblOffset val="100"/>
        <c:noMultiLvlLbl val="0"/>
      </c:catAx>
      <c:valAx>
        <c:axId val="72009984"/>
        <c:scaling>
          <c:orientation val="minMax"/>
          <c:max val="5"/>
          <c:min val="-6"/>
        </c:scaling>
        <c:delete val="0"/>
        <c:axPos val="l"/>
        <c:numFmt formatCode="#,##0" sourceLinked="0"/>
        <c:majorTickMark val="out"/>
        <c:minorTickMark val="none"/>
        <c:tickLblPos val="nextTo"/>
        <c:spPr>
          <a:ln>
            <a:solidFill>
              <a:schemeClr val="bg1">
                <a:lumMod val="65000"/>
              </a:schemeClr>
            </a:solidFill>
          </a:ln>
        </c:spPr>
        <c:txPr>
          <a:bodyPr rot="0" vert="horz"/>
          <a:lstStyle/>
          <a:p>
            <a:pPr>
              <a:defRPr sz="600" b="0" i="0" u="none" strike="noStrike" baseline="0">
                <a:solidFill>
                  <a:srgbClr val="000000"/>
                </a:solidFill>
                <a:latin typeface="Cambria" panose="02040503050406030204" pitchFamily="18" charset="0"/>
                <a:ea typeface="Arial"/>
                <a:cs typeface="Arial"/>
              </a:defRPr>
            </a:pPr>
            <a:endParaRPr lang="en-US"/>
          </a:p>
        </c:txPr>
        <c:crossAx val="72008448"/>
        <c:crosses val="autoZero"/>
        <c:crossBetween val="between"/>
        <c:majorUnit val="2"/>
      </c:valAx>
      <c:catAx>
        <c:axId val="72011776"/>
        <c:scaling>
          <c:orientation val="minMax"/>
        </c:scaling>
        <c:delete val="1"/>
        <c:axPos val="b"/>
        <c:numFmt formatCode="General" sourceLinked="1"/>
        <c:majorTickMark val="out"/>
        <c:minorTickMark val="none"/>
        <c:tickLblPos val="nextTo"/>
        <c:crossAx val="72013312"/>
        <c:crosses val="autoZero"/>
        <c:auto val="1"/>
        <c:lblAlgn val="ctr"/>
        <c:lblOffset val="100"/>
        <c:noMultiLvlLbl val="0"/>
      </c:catAx>
      <c:valAx>
        <c:axId val="72013312"/>
        <c:scaling>
          <c:orientation val="minMax"/>
          <c:max val="5"/>
          <c:min val="-2"/>
        </c:scaling>
        <c:delete val="1"/>
        <c:axPos val="r"/>
        <c:numFmt formatCode="0.0" sourceLinked="1"/>
        <c:majorTickMark val="out"/>
        <c:minorTickMark val="none"/>
        <c:tickLblPos val="nextTo"/>
        <c:crossAx val="72011776"/>
        <c:crosses val="max"/>
        <c:crossBetween val="between"/>
      </c:valAx>
      <c:spPr>
        <a:solidFill>
          <a:srgbClr val="DDEDD3"/>
        </a:solidFill>
        <a:ln w="9525">
          <a:noFill/>
        </a:ln>
      </c:spPr>
    </c:plotArea>
    <c:legend>
      <c:legendPos val="r"/>
      <c:layout>
        <c:manualLayout>
          <c:xMode val="edge"/>
          <c:yMode val="edge"/>
          <c:x val="0.10017612929962702"/>
          <c:y val="0.89484911829813896"/>
          <c:w val="0.85385665607588523"/>
          <c:h val="9.112071839738857E-2"/>
        </c:manualLayout>
      </c:layout>
      <c:overlay val="0"/>
      <c:txPr>
        <a:bodyPr/>
        <a:lstStyle/>
        <a:p>
          <a:pPr>
            <a:defRPr sz="700" b="0" i="0" u="none" strike="noStrike" baseline="0">
              <a:solidFill>
                <a:srgbClr val="000000"/>
              </a:solidFill>
              <a:latin typeface="Cambria" panose="02040503050406030204" pitchFamily="18" charset="0"/>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45755501251418E-2"/>
          <c:y val="4.372660473468664E-2"/>
          <c:w val="0.90557761487816468"/>
          <c:h val="0.83539644738992169"/>
        </c:manualLayout>
      </c:layout>
      <c:barChart>
        <c:barDir val="col"/>
        <c:grouping val="clustered"/>
        <c:varyColors val="0"/>
        <c:ser>
          <c:idx val="0"/>
          <c:order val="1"/>
          <c:tx>
            <c:strRef>
              <c:f>poredjenje!$H$5</c:f>
              <c:strCache>
                <c:ptCount val="1"/>
                <c:pt idx="0">
                  <c:v>2017. (претходна пројекција)</c:v>
                </c:pt>
              </c:strCache>
            </c:strRef>
          </c:tx>
          <c:spPr>
            <a:solidFill>
              <a:srgbClr val="7030A0"/>
            </a:solidFill>
          </c:spPr>
          <c:invertIfNegative val="0"/>
          <c:cat>
            <c:strRef>
              <c:f>poredjenje!$G$10</c:f>
              <c:strCache>
                <c:ptCount val="1"/>
                <c:pt idx="0">
                  <c:v>Јавни дуг, % БДП</c:v>
                </c:pt>
              </c:strCache>
            </c:strRef>
          </c:cat>
          <c:val>
            <c:numRef>
              <c:f>poredjenje!$H$10</c:f>
              <c:numCache>
                <c:formatCode>General</c:formatCode>
                <c:ptCount val="1"/>
                <c:pt idx="0">
                  <c:v>73.900000000000006</c:v>
                </c:pt>
              </c:numCache>
            </c:numRef>
          </c:val>
          <c:extLst xmlns:c16r2="http://schemas.microsoft.com/office/drawing/2015/06/chart">
            <c:ext xmlns:c16="http://schemas.microsoft.com/office/drawing/2014/chart" uri="{C3380CC4-5D6E-409C-BE32-E72D297353CC}">
              <c16:uniqueId val="{00000000-B3B0-44E1-AB27-B76A9FE39781}"/>
            </c:ext>
          </c:extLst>
        </c:ser>
        <c:ser>
          <c:idx val="1"/>
          <c:order val="2"/>
          <c:tx>
            <c:strRef>
              <c:f>poredjenje!$J$5</c:f>
              <c:strCache>
                <c:ptCount val="1"/>
                <c:pt idx="0">
                  <c:v>2018. (претходна пројекција)</c:v>
                </c:pt>
              </c:strCache>
            </c:strRef>
          </c:tx>
          <c:spPr>
            <a:solidFill>
              <a:srgbClr val="5297AC"/>
            </a:solidFill>
          </c:spPr>
          <c:invertIfNegative val="0"/>
          <c:cat>
            <c:strRef>
              <c:f>poredjenje!$G$10</c:f>
              <c:strCache>
                <c:ptCount val="1"/>
                <c:pt idx="0">
                  <c:v>Јавни дуг, % БДП</c:v>
                </c:pt>
              </c:strCache>
            </c:strRef>
          </c:cat>
          <c:val>
            <c:numRef>
              <c:f>poredjenje!$J$10</c:f>
              <c:numCache>
                <c:formatCode>0.0</c:formatCode>
                <c:ptCount val="1"/>
                <c:pt idx="0">
                  <c:v>70.7</c:v>
                </c:pt>
              </c:numCache>
            </c:numRef>
          </c:val>
          <c:extLst xmlns:c16r2="http://schemas.microsoft.com/office/drawing/2015/06/chart">
            <c:ext xmlns:c16="http://schemas.microsoft.com/office/drawing/2014/chart" uri="{C3380CC4-5D6E-409C-BE32-E72D297353CC}">
              <c16:uniqueId val="{00000001-B3B0-44E1-AB27-B76A9FE39781}"/>
            </c:ext>
          </c:extLst>
        </c:ser>
        <c:dLbls>
          <c:showLegendKey val="0"/>
          <c:showVal val="0"/>
          <c:showCatName val="0"/>
          <c:showSerName val="0"/>
          <c:showPercent val="0"/>
          <c:showBubbleSize val="0"/>
        </c:dLbls>
        <c:gapWidth val="400"/>
        <c:axId val="72478720"/>
        <c:axId val="72480256"/>
      </c:barChart>
      <c:barChart>
        <c:barDir val="col"/>
        <c:grouping val="clustered"/>
        <c:varyColors val="0"/>
        <c:ser>
          <c:idx val="2"/>
          <c:order val="0"/>
          <c:tx>
            <c:strRef>
              <c:f>poredjenje!$I$5</c:f>
              <c:strCache>
                <c:ptCount val="1"/>
                <c:pt idx="0">
                  <c:v>2017. (нова пројекција)</c:v>
                </c:pt>
              </c:strCache>
            </c:strRef>
          </c:tx>
          <c:spPr>
            <a:noFill/>
            <a:ln w="25400">
              <a:solidFill>
                <a:srgbClr val="E3A8FE"/>
              </a:solidFill>
              <a:prstDash val="dash"/>
            </a:ln>
          </c:spPr>
          <c:invertIfNegative val="0"/>
          <c:dLbls>
            <c:dLbl>
              <c:idx val="0"/>
              <c:layout>
                <c:manualLayout>
                  <c:x val="-0.1116796954093788"/>
                  <c:y val="5.760604574999839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3B0-44E1-AB27-B76A9FE39781}"/>
                </c:ext>
              </c:extLst>
            </c:dLbl>
            <c:spPr>
              <a:noFill/>
              <a:ln>
                <a:noFill/>
              </a:ln>
              <a:effectLst/>
            </c:spPr>
            <c:txPr>
              <a:bodyPr wrap="square" lIns="38100" tIns="19050" rIns="38100" bIns="19050" anchor="ctr" anchorCtr="0">
                <a:spAutoFit/>
              </a:bodyPr>
              <a:lstStyle/>
              <a:p>
                <a:pPr algn="ctr">
                  <a:defRPr lang="en-US" sz="800" b="1" i="0" u="none" strike="noStrike" kern="1200" baseline="0">
                    <a:solidFill>
                      <a:srgbClr val="7030A0"/>
                    </a:solidFill>
                    <a:latin typeface="Cambria" panose="02040503050406030204" pitchFamily="18" charset="0"/>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poredjenje!$G$10</c:f>
              <c:strCache>
                <c:ptCount val="1"/>
                <c:pt idx="0">
                  <c:v>Јавни дуг, % БДП</c:v>
                </c:pt>
              </c:strCache>
            </c:strRef>
          </c:cat>
          <c:val>
            <c:numRef>
              <c:f>poredjenje!$I$10</c:f>
              <c:numCache>
                <c:formatCode>General</c:formatCode>
                <c:ptCount val="1"/>
                <c:pt idx="0">
                  <c:v>63.7</c:v>
                </c:pt>
              </c:numCache>
            </c:numRef>
          </c:val>
          <c:extLst xmlns:c16r2="http://schemas.microsoft.com/office/drawing/2015/06/chart">
            <c:ext xmlns:c16="http://schemas.microsoft.com/office/drawing/2014/chart" uri="{C3380CC4-5D6E-409C-BE32-E72D297353CC}">
              <c16:uniqueId val="{00000003-B3B0-44E1-AB27-B76A9FE39781}"/>
            </c:ext>
          </c:extLst>
        </c:ser>
        <c:ser>
          <c:idx val="3"/>
          <c:order val="3"/>
          <c:tx>
            <c:strRef>
              <c:f>poredjenje!$K$5</c:f>
              <c:strCache>
                <c:ptCount val="1"/>
                <c:pt idx="0">
                  <c:v>2018. (нова пројекција)</c:v>
                </c:pt>
              </c:strCache>
            </c:strRef>
          </c:tx>
          <c:spPr>
            <a:noFill/>
            <a:ln w="25400">
              <a:solidFill>
                <a:schemeClr val="accent5">
                  <a:lumMod val="50000"/>
                </a:schemeClr>
              </a:solidFill>
              <a:prstDash val="dash"/>
            </a:ln>
          </c:spPr>
          <c:invertIfNegative val="0"/>
          <c:dLbls>
            <c:dLbl>
              <c:idx val="0"/>
              <c:layout>
                <c:manualLayout>
                  <c:x val="0.11535688536409508"/>
                  <c:y val="5.956037579165296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3B0-44E1-AB27-B76A9FE39781}"/>
                </c:ext>
              </c:extLst>
            </c:dLbl>
            <c:spPr>
              <a:noFill/>
              <a:ln>
                <a:noFill/>
              </a:ln>
              <a:effectLst/>
            </c:spPr>
            <c:txPr>
              <a:bodyPr wrap="square" lIns="38100" tIns="19050" rIns="38100" bIns="19050" anchor="ctr" anchorCtr="0">
                <a:spAutoFit/>
              </a:bodyPr>
              <a:lstStyle/>
              <a:p>
                <a:pPr algn="ctr">
                  <a:defRPr lang="en-US" sz="800" b="1" i="0" u="none" strike="noStrike" kern="1200" baseline="0">
                    <a:solidFill>
                      <a:schemeClr val="accent5">
                        <a:lumMod val="50000"/>
                      </a:schemeClr>
                    </a:solidFill>
                    <a:latin typeface="Cambria" panose="02040503050406030204" pitchFamily="18" charset="0"/>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poredjenje!$G$10</c:f>
              <c:strCache>
                <c:ptCount val="1"/>
                <c:pt idx="0">
                  <c:v>Јавни дуг, % БДП</c:v>
                </c:pt>
              </c:strCache>
            </c:strRef>
          </c:cat>
          <c:val>
            <c:numRef>
              <c:f>poredjenje!$K$10</c:f>
              <c:numCache>
                <c:formatCode>General</c:formatCode>
                <c:ptCount val="1"/>
                <c:pt idx="0">
                  <c:v>62.8</c:v>
                </c:pt>
              </c:numCache>
            </c:numRef>
          </c:val>
          <c:extLst xmlns:c16r2="http://schemas.microsoft.com/office/drawing/2015/06/chart">
            <c:ext xmlns:c16="http://schemas.microsoft.com/office/drawing/2014/chart" uri="{C3380CC4-5D6E-409C-BE32-E72D297353CC}">
              <c16:uniqueId val="{00000005-B3B0-44E1-AB27-B76A9FE39781}"/>
            </c:ext>
          </c:extLst>
        </c:ser>
        <c:dLbls>
          <c:showLegendKey val="0"/>
          <c:showVal val="0"/>
          <c:showCatName val="0"/>
          <c:showSerName val="0"/>
          <c:showPercent val="0"/>
          <c:showBubbleSize val="0"/>
        </c:dLbls>
        <c:gapWidth val="400"/>
        <c:axId val="72481792"/>
        <c:axId val="72491776"/>
      </c:barChart>
      <c:catAx>
        <c:axId val="72478720"/>
        <c:scaling>
          <c:orientation val="minMax"/>
        </c:scaling>
        <c:delete val="0"/>
        <c:axPos val="b"/>
        <c:numFmt formatCode="General" sourceLinked="1"/>
        <c:majorTickMark val="none"/>
        <c:minorTickMark val="none"/>
        <c:tickLblPos val="high"/>
        <c:spPr>
          <a:ln w="6350">
            <a:solidFill>
              <a:srgbClr val="C0C0C0"/>
            </a:solidFill>
            <a:prstDash val="solid"/>
          </a:ln>
        </c:spPr>
        <c:txPr>
          <a:bodyPr rot="0" vert="horz" anchor="ctr" anchorCtr="0"/>
          <a:lstStyle/>
          <a:p>
            <a:pPr>
              <a:defRPr sz="700" b="0" i="0" u="none" strike="noStrike" baseline="0">
                <a:solidFill>
                  <a:srgbClr val="000000"/>
                </a:solidFill>
                <a:latin typeface="Cambria" panose="02040503050406030204" pitchFamily="18" charset="0"/>
                <a:ea typeface="Arial"/>
                <a:cs typeface="Arial"/>
              </a:defRPr>
            </a:pPr>
            <a:endParaRPr lang="en-US"/>
          </a:p>
        </c:txPr>
        <c:crossAx val="72480256"/>
        <c:crosses val="autoZero"/>
        <c:auto val="1"/>
        <c:lblAlgn val="ctr"/>
        <c:lblOffset val="100"/>
        <c:noMultiLvlLbl val="0"/>
      </c:catAx>
      <c:valAx>
        <c:axId val="72480256"/>
        <c:scaling>
          <c:orientation val="minMax"/>
          <c:max val="80"/>
          <c:min val="50"/>
        </c:scaling>
        <c:delete val="0"/>
        <c:axPos val="l"/>
        <c:numFmt formatCode="#,##0" sourceLinked="0"/>
        <c:majorTickMark val="out"/>
        <c:minorTickMark val="none"/>
        <c:tickLblPos val="nextTo"/>
        <c:spPr>
          <a:ln>
            <a:solidFill>
              <a:schemeClr val="bg1">
                <a:lumMod val="65000"/>
              </a:schemeClr>
            </a:solidFill>
          </a:ln>
        </c:spPr>
        <c:txPr>
          <a:bodyPr rot="0" vert="horz"/>
          <a:lstStyle/>
          <a:p>
            <a:pPr>
              <a:defRPr sz="600" b="0" i="0" u="none" strike="noStrike" baseline="0">
                <a:solidFill>
                  <a:srgbClr val="000000"/>
                </a:solidFill>
                <a:latin typeface="Cambria" panose="02040503050406030204" pitchFamily="18" charset="0"/>
                <a:ea typeface="Arial"/>
                <a:cs typeface="Arial"/>
              </a:defRPr>
            </a:pPr>
            <a:endParaRPr lang="en-US"/>
          </a:p>
        </c:txPr>
        <c:crossAx val="72478720"/>
        <c:crosses val="autoZero"/>
        <c:crossBetween val="between"/>
        <c:majorUnit val="10"/>
      </c:valAx>
      <c:catAx>
        <c:axId val="72481792"/>
        <c:scaling>
          <c:orientation val="minMax"/>
        </c:scaling>
        <c:delete val="1"/>
        <c:axPos val="b"/>
        <c:numFmt formatCode="General" sourceLinked="1"/>
        <c:majorTickMark val="out"/>
        <c:minorTickMark val="none"/>
        <c:tickLblPos val="nextTo"/>
        <c:crossAx val="72491776"/>
        <c:crosses val="autoZero"/>
        <c:auto val="1"/>
        <c:lblAlgn val="ctr"/>
        <c:lblOffset val="100"/>
        <c:noMultiLvlLbl val="0"/>
      </c:catAx>
      <c:valAx>
        <c:axId val="72491776"/>
        <c:scaling>
          <c:orientation val="minMax"/>
          <c:max val="5"/>
          <c:min val="-2"/>
        </c:scaling>
        <c:delete val="1"/>
        <c:axPos val="r"/>
        <c:numFmt formatCode="General" sourceLinked="1"/>
        <c:majorTickMark val="out"/>
        <c:minorTickMark val="none"/>
        <c:tickLblPos val="nextTo"/>
        <c:crossAx val="72481792"/>
        <c:crosses val="max"/>
        <c:crossBetween val="between"/>
      </c:valAx>
      <c:spPr>
        <a:solidFill>
          <a:srgbClr val="DDEDD3"/>
        </a:solidFill>
        <a:ln w="9525">
          <a:noFill/>
        </a:ln>
      </c:spPr>
    </c:plotArea>
    <c:legend>
      <c:legendPos val="r"/>
      <c:layout>
        <c:manualLayout>
          <c:xMode val="edge"/>
          <c:yMode val="edge"/>
          <c:x val="4.0331061326140897E-3"/>
          <c:y val="0.89925061781508586"/>
          <c:w val="0.97877564357740487"/>
          <c:h val="9.5549063355644698E-2"/>
        </c:manualLayout>
      </c:layout>
      <c:overlay val="0"/>
      <c:spPr>
        <a:ln>
          <a:noFill/>
        </a:ln>
      </c:spPr>
      <c:txPr>
        <a:bodyPr/>
        <a:lstStyle/>
        <a:p>
          <a:pPr>
            <a:defRPr sz="700" b="0" i="0" u="none" strike="noStrike" baseline="0">
              <a:solidFill>
                <a:srgbClr val="000000"/>
              </a:solidFill>
              <a:latin typeface="Cambria" panose="02040503050406030204" pitchFamily="18" charset="0"/>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33714179804967E-2"/>
          <c:y val="4.7176217499663206E-2"/>
          <c:w val="0.86085801063022016"/>
          <c:h val="0.77320321972248418"/>
        </c:manualLayout>
      </c:layout>
      <c:barChart>
        <c:barDir val="col"/>
        <c:grouping val="clustered"/>
        <c:varyColors val="0"/>
        <c:ser>
          <c:idx val="0"/>
          <c:order val="0"/>
          <c:tx>
            <c:strRef>
              <c:f>'мемо 2011-2016'!$E$50</c:f>
              <c:strCache>
                <c:ptCount val="1"/>
                <c:pt idx="0">
                  <c:v>дуг опште државе</c:v>
                </c:pt>
              </c:strCache>
            </c:strRef>
          </c:tx>
          <c:spPr>
            <a:solidFill>
              <a:srgbClr val="7030A0"/>
            </a:solidFill>
          </c:spPr>
          <c:invertIfNegative val="0"/>
          <c:dLbls>
            <c:dLbl>
              <c:idx val="7"/>
              <c:tx>
                <c:rich>
                  <a:bodyPr/>
                  <a:lstStyle/>
                  <a:p>
                    <a:r>
                      <a:rPr lang="en-US"/>
                      <a:t>62,8</a:t>
                    </a:r>
                  </a:p>
                </c:rich>
              </c:tx>
              <c:dLblPos val="inBase"/>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FD5-4C0F-A44B-E051125740FD}"/>
                </c:ext>
              </c:extLst>
            </c:dLbl>
            <c:numFmt formatCode="#,##0.0" sourceLinked="0"/>
            <c:spPr>
              <a:noFill/>
              <a:ln>
                <a:noFill/>
              </a:ln>
              <a:effectLst/>
            </c:spPr>
            <c:txPr>
              <a:bodyPr/>
              <a:lstStyle/>
              <a:p>
                <a:pPr>
                  <a:defRPr b="1">
                    <a:solidFill>
                      <a:schemeClr val="bg1"/>
                    </a:solidFill>
                    <a:latin typeface="Georgia" panose="02040502050405020303" pitchFamily="18"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'мемо 2011-2016'!$F$48:$O$48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'мемо 2011-2016'!$F$50:$O$50</c:f>
              <c:numCache>
                <c:formatCode>#,##0.0</c:formatCode>
                <c:ptCount val="10"/>
                <c:pt idx="0">
                  <c:v>47.371964687470488</c:v>
                </c:pt>
                <c:pt idx="1">
                  <c:v>58.06680563593229</c:v>
                </c:pt>
                <c:pt idx="2">
                  <c:v>61.11385507211731</c:v>
                </c:pt>
                <c:pt idx="3">
                  <c:v>71.848253369516598</c:v>
                </c:pt>
                <c:pt idx="4" formatCode="0.0">
                  <c:v>76</c:v>
                </c:pt>
                <c:pt idx="5" formatCode="General">
                  <c:v>73</c:v>
                </c:pt>
                <c:pt idx="6" formatCode="General">
                  <c:v>63.7</c:v>
                </c:pt>
                <c:pt idx="7" formatCode="General">
                  <c:v>62.9</c:v>
                </c:pt>
                <c:pt idx="8" formatCode="General">
                  <c:v>59.8</c:v>
                </c:pt>
                <c:pt idx="9" formatCode="General">
                  <c:v>56.3</c:v>
                </c:pt>
              </c:numCache>
            </c:numRef>
          </c:val>
          <c:extLst xmlns:c16r2="http://schemas.microsoft.com/office/drawing/2015/06/chart">
            <c:ext xmlns:c16="http://schemas.microsoft.com/office/drawing/2014/chart" uri="{C3380CC4-5D6E-409C-BE32-E72D297353CC}">
              <c16:uniqueId val="{00000001-1FD5-4C0F-A44B-E051125740FD}"/>
            </c:ext>
          </c:extLst>
        </c:ser>
        <c:dLbls>
          <c:showLegendKey val="0"/>
          <c:showVal val="0"/>
          <c:showCatName val="0"/>
          <c:showSerName val="0"/>
          <c:showPercent val="0"/>
          <c:showBubbleSize val="0"/>
        </c:dLbls>
        <c:gapWidth val="150"/>
        <c:axId val="72818688"/>
        <c:axId val="72820224"/>
      </c:barChart>
      <c:lineChart>
        <c:grouping val="standard"/>
        <c:varyColors val="0"/>
        <c:ser>
          <c:idx val="2"/>
          <c:order val="1"/>
          <c:tx>
            <c:strRef>
              <c:f>'мемо 2011-2016'!$E$49</c:f>
              <c:strCache>
                <c:ptCount val="1"/>
                <c:pt idx="0">
                  <c:v>дефицит (десна скала) </c:v>
                </c:pt>
              </c:strCache>
            </c:strRef>
          </c:tx>
          <c:spPr>
            <a:ln w="25400">
              <a:solidFill>
                <a:srgbClr val="5297AC"/>
              </a:solidFill>
            </a:ln>
          </c:spPr>
          <c:marker>
            <c:symbol val="none"/>
          </c:marker>
          <c:dLbls>
            <c:dLbl>
              <c:idx val="0"/>
              <c:layout>
                <c:manualLayout>
                  <c:x val="5.6980063371252368E-3"/>
                  <c:y val="5.346557995419641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89E-44EC-880F-9B413B82A3A2}"/>
                </c:ext>
              </c:extLst>
            </c:dLbl>
            <c:dLbl>
              <c:idx val="1"/>
              <c:layout>
                <c:manualLayout>
                  <c:x val="9.9363021839251227E-3"/>
                  <c:y val="1.5835084857420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FD5-4C0F-A44B-E051125740FD}"/>
                </c:ext>
              </c:extLst>
            </c:dLbl>
            <c:dLbl>
              <c:idx val="2"/>
              <c:layout>
                <c:manualLayout>
                  <c:x val="1.2820514258531731E-2"/>
                  <c:y val="-1.47754445641923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FD5-4C0F-A44B-E051125740FD}"/>
                </c:ext>
              </c:extLst>
            </c:dLbl>
            <c:dLbl>
              <c:idx val="3"/>
              <c:layout>
                <c:manualLayout>
                  <c:x val="1.2820514258531783E-2"/>
                  <c:y val="-5.346557995419641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89E-44EC-880F-9B413B82A3A2}"/>
                </c:ext>
              </c:extLst>
            </c:dLbl>
            <c:dLbl>
              <c:idx val="4"/>
              <c:layout>
                <c:manualLayout>
                  <c:x val="9.9715110899691647E-3"/>
                  <c:y val="0"/>
                </c:manualLayout>
              </c:layout>
              <c:tx>
                <c:rich>
                  <a:bodyPr/>
                  <a:lstStyle/>
                  <a:p>
                    <a:r>
                      <a:rPr lang="en-US"/>
                      <a:t>-3,7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89E-44EC-880F-9B413B82A3A2}"/>
                </c:ext>
              </c:extLst>
            </c:dLbl>
            <c:dLbl>
              <c:idx val="5"/>
              <c:layout>
                <c:manualLayout>
                  <c:x val="1.1396012674250474E-2"/>
                  <c:y val="2.67327899770982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89E-44EC-880F-9B413B82A3A2}"/>
                </c:ext>
              </c:extLst>
            </c:dLbl>
            <c:dLbl>
              <c:idx val="6"/>
              <c:layout>
                <c:manualLayout>
                  <c:x val="2.8490031685626184E-3"/>
                  <c:y val="-1.60396739862589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89E-44EC-880F-9B413B82A3A2}"/>
                </c:ext>
              </c:extLst>
            </c:dLbl>
            <c:dLbl>
              <c:idx val="7"/>
              <c:layout>
                <c:manualLayout>
                  <c:x val="1.1538017768547449E-2"/>
                  <c:y val="3.11830052621321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89E-44EC-880F-9B413B82A3A2}"/>
                </c:ext>
              </c:extLst>
            </c:dLbl>
            <c:dLbl>
              <c:idx val="8"/>
              <c:layout>
                <c:manualLayout>
                  <c:x val="0"/>
                  <c:y val="3.50808809198986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89E-44EC-880F-9B413B82A3A2}"/>
                </c:ext>
              </c:extLst>
            </c:dLbl>
            <c:dLbl>
              <c:idx val="9"/>
              <c:layout>
                <c:manualLayout>
                  <c:x val="-1.3845621322257005E-2"/>
                  <c:y val="3.50808809198986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89E-44EC-880F-9B413B82A3A2}"/>
                </c:ext>
              </c:extLst>
            </c:dLbl>
            <c:numFmt formatCode="#,##0.0" sourceLinked="0"/>
            <c:spPr>
              <a:noFill/>
              <a:ln>
                <a:noFill/>
              </a:ln>
              <a:effectLst/>
            </c:spPr>
            <c:txPr>
              <a:bodyPr wrap="square" lIns="38100" tIns="19050" rIns="38100" bIns="19050" anchor="ctr">
                <a:spAutoFit/>
              </a:bodyPr>
              <a:lstStyle/>
              <a:p>
                <a:pPr>
                  <a:defRPr b="1">
                    <a:latin typeface="Georgia" panose="02040502050405020303"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'мемо 2011-2016'!$F$49:$O$49</c:f>
              <c:numCache>
                <c:formatCode>#,##0.0</c:formatCode>
                <c:ptCount val="10"/>
                <c:pt idx="0">
                  <c:v>-4.8</c:v>
                </c:pt>
                <c:pt idx="1">
                  <c:v>-6.8</c:v>
                </c:pt>
                <c:pt idx="2">
                  <c:v>-5.5</c:v>
                </c:pt>
                <c:pt idx="3">
                  <c:v>-6.6</c:v>
                </c:pt>
                <c:pt idx="4">
                  <c:v>-3.8</c:v>
                </c:pt>
                <c:pt idx="5" formatCode="General">
                  <c:v>-1.3</c:v>
                </c:pt>
                <c:pt idx="6" formatCode="General">
                  <c:v>0.7</c:v>
                </c:pt>
                <c:pt idx="7" formatCode="General">
                  <c:v>-0.7</c:v>
                </c:pt>
                <c:pt idx="8" formatCode="General">
                  <c:v>-0.5</c:v>
                </c:pt>
                <c:pt idx="9" formatCode="General">
                  <c:v>-0.5</c:v>
                </c:pt>
              </c:numCache>
            </c:numRef>
          </c:val>
          <c:smooth val="1"/>
          <c:extLst xmlns:c16r2="http://schemas.microsoft.com/office/drawing/2015/06/chart">
            <c:ext xmlns:c16="http://schemas.microsoft.com/office/drawing/2014/chart" uri="{C3380CC4-5D6E-409C-BE32-E72D297353CC}">
              <c16:uniqueId val="{00000004-1FD5-4C0F-A44B-E051125740FD}"/>
            </c:ext>
          </c:extLst>
        </c:ser>
        <c:ser>
          <c:idx val="1"/>
          <c:order val="2"/>
          <c:tx>
            <c:strRef>
              <c:f>'мемо 2011-2016'!$E$51</c:f>
              <c:strCache>
                <c:ptCount val="1"/>
                <c:pt idx="0">
                  <c:v>баланс</c:v>
                </c:pt>
              </c:strCache>
            </c:strRef>
          </c:tx>
          <c:spPr>
            <a:ln w="22225">
              <a:solidFill>
                <a:sysClr val="windowText" lastClr="000000"/>
              </a:solidFill>
            </a:ln>
          </c:spPr>
          <c:marker>
            <c:symbol val="none"/>
          </c:marker>
          <c:val>
            <c:numRef>
              <c:f>'мемо 2011-2016'!$F$51:$O$51</c:f>
              <c:numCache>
                <c:formatCode>#,##0.0</c:formatCode>
                <c:ptCount val="10"/>
                <c:pt idx="0">
                  <c:v>0</c:v>
                </c:pt>
                <c:pt idx="1">
                  <c:v>0</c:v>
                </c:pt>
                <c:pt idx="2">
                  <c:v>0</c:v>
                </c:pt>
                <c:pt idx="3">
                  <c:v>0</c:v>
                </c:pt>
                <c:pt idx="4">
                  <c:v>0</c:v>
                </c:pt>
                <c:pt idx="5">
                  <c:v>0</c:v>
                </c:pt>
                <c:pt idx="6">
                  <c:v>0</c:v>
                </c:pt>
                <c:pt idx="7">
                  <c:v>0</c:v>
                </c:pt>
                <c:pt idx="8">
                  <c:v>0</c:v>
                </c:pt>
                <c:pt idx="9">
                  <c:v>0</c:v>
                </c:pt>
              </c:numCache>
            </c:numRef>
          </c:val>
          <c:smooth val="0"/>
          <c:extLst xmlns:c16r2="http://schemas.microsoft.com/office/drawing/2015/06/chart">
            <c:ext xmlns:c16="http://schemas.microsoft.com/office/drawing/2014/chart" uri="{C3380CC4-5D6E-409C-BE32-E72D297353CC}">
              <c16:uniqueId val="{00000005-1FD5-4C0F-A44B-E051125740FD}"/>
            </c:ext>
          </c:extLst>
        </c:ser>
        <c:dLbls>
          <c:showLegendKey val="0"/>
          <c:showVal val="0"/>
          <c:showCatName val="0"/>
          <c:showSerName val="0"/>
          <c:showPercent val="0"/>
          <c:showBubbleSize val="0"/>
        </c:dLbls>
        <c:marker val="1"/>
        <c:smooth val="0"/>
        <c:axId val="72831744"/>
        <c:axId val="72821760"/>
      </c:lineChart>
      <c:catAx>
        <c:axId val="72818688"/>
        <c:scaling>
          <c:orientation val="minMax"/>
        </c:scaling>
        <c:delete val="0"/>
        <c:axPos val="b"/>
        <c:numFmt formatCode="General" sourceLinked="1"/>
        <c:majorTickMark val="out"/>
        <c:minorTickMark val="none"/>
        <c:tickLblPos val="nextTo"/>
        <c:txPr>
          <a:bodyPr/>
          <a:lstStyle/>
          <a:p>
            <a:pPr>
              <a:defRPr>
                <a:latin typeface="Georgia" panose="02040502050405020303" pitchFamily="18" charset="0"/>
              </a:defRPr>
            </a:pPr>
            <a:endParaRPr lang="en-US"/>
          </a:p>
        </c:txPr>
        <c:crossAx val="72820224"/>
        <c:crosses val="autoZero"/>
        <c:auto val="1"/>
        <c:lblAlgn val="ctr"/>
        <c:lblOffset val="100"/>
        <c:noMultiLvlLbl val="0"/>
      </c:catAx>
      <c:valAx>
        <c:axId val="72820224"/>
        <c:scaling>
          <c:orientation val="minMax"/>
          <c:max val="100"/>
        </c:scaling>
        <c:delete val="0"/>
        <c:axPos val="l"/>
        <c:majorGridlines>
          <c:spPr>
            <a:ln>
              <a:noFill/>
            </a:ln>
          </c:spPr>
        </c:majorGridlines>
        <c:numFmt formatCode="#,##0" sourceLinked="0"/>
        <c:majorTickMark val="out"/>
        <c:minorTickMark val="none"/>
        <c:tickLblPos val="nextTo"/>
        <c:txPr>
          <a:bodyPr/>
          <a:lstStyle/>
          <a:p>
            <a:pPr>
              <a:defRPr>
                <a:latin typeface="Georgia" panose="02040502050405020303" pitchFamily="18" charset="0"/>
              </a:defRPr>
            </a:pPr>
            <a:endParaRPr lang="en-US"/>
          </a:p>
        </c:txPr>
        <c:crossAx val="72818688"/>
        <c:crosses val="autoZero"/>
        <c:crossBetween val="between"/>
      </c:valAx>
      <c:valAx>
        <c:axId val="72821760"/>
        <c:scaling>
          <c:orientation val="minMax"/>
        </c:scaling>
        <c:delete val="0"/>
        <c:axPos val="r"/>
        <c:numFmt formatCode="#,##0" sourceLinked="0"/>
        <c:majorTickMark val="out"/>
        <c:minorTickMark val="none"/>
        <c:tickLblPos val="nextTo"/>
        <c:txPr>
          <a:bodyPr/>
          <a:lstStyle/>
          <a:p>
            <a:pPr>
              <a:defRPr>
                <a:latin typeface="Georgia" panose="02040502050405020303" pitchFamily="18" charset="0"/>
              </a:defRPr>
            </a:pPr>
            <a:endParaRPr lang="en-US"/>
          </a:p>
        </c:txPr>
        <c:crossAx val="72831744"/>
        <c:crosses val="max"/>
        <c:crossBetween val="between"/>
      </c:valAx>
      <c:catAx>
        <c:axId val="72831744"/>
        <c:scaling>
          <c:orientation val="minMax"/>
        </c:scaling>
        <c:delete val="1"/>
        <c:axPos val="b"/>
        <c:majorTickMark val="out"/>
        <c:minorTickMark val="none"/>
        <c:tickLblPos val="nextTo"/>
        <c:crossAx val="72821760"/>
        <c:crosses val="autoZero"/>
        <c:auto val="1"/>
        <c:lblAlgn val="ctr"/>
        <c:lblOffset val="100"/>
        <c:noMultiLvlLbl val="0"/>
      </c:catAx>
      <c:spPr>
        <a:noFill/>
      </c:spPr>
    </c:plotArea>
    <c:legend>
      <c:legendPos val="b"/>
      <c:overlay val="0"/>
      <c:txPr>
        <a:bodyPr/>
        <a:lstStyle/>
        <a:p>
          <a:pPr>
            <a:defRPr>
              <a:latin typeface="Georgia" panose="02040502050405020303" pitchFamily="18" charset="0"/>
            </a:defRPr>
          </a:pPr>
          <a:endParaRPr lang="en-US"/>
        </a:p>
      </c:txPr>
    </c:legend>
    <c:plotVisOnly val="1"/>
    <c:dispBlanksAs val="gap"/>
    <c:showDLblsOverMax val="0"/>
  </c:chart>
  <c:spPr>
    <a:noFill/>
    <a:ln>
      <a:noFill/>
    </a:ln>
  </c:spPr>
  <c:txPr>
    <a:bodyPr/>
    <a:lstStyle/>
    <a:p>
      <a:pPr>
        <a:defRPr sz="900" baseline="0">
          <a:latin typeface="Cambria Math" pitchFamily="18"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34A32-0D02-4F58-9F65-48D1EC527FE6}" type="doc">
      <dgm:prSet loTypeId="urn:microsoft.com/office/officeart/2008/layout/HorizontalMultiLevelHierarchy" loCatId="hierarchy" qsTypeId="urn:microsoft.com/office/officeart/2005/8/quickstyle/simple2" qsCatId="simple" csTypeId="urn:microsoft.com/office/officeart/2005/8/colors/accent0_3" csCatId="mainScheme" phldr="1"/>
      <dgm:spPr/>
      <dgm:t>
        <a:bodyPr/>
        <a:lstStyle/>
        <a:p>
          <a:endParaRPr lang="en-US"/>
        </a:p>
      </dgm:t>
    </dgm:pt>
    <dgm:pt modelId="{D14AC87B-9399-43F4-9328-B71C1B50166A}">
      <dgm:prSet phldrT="[Text]" custT="1"/>
      <dgm:spPr/>
      <dgm:t>
        <a:bodyPr/>
        <a:lstStyle/>
        <a:p>
          <a:r>
            <a:rPr lang="sr-Cyrl-RS" sz="2000" b="1" dirty="0" smtClean="0">
              <a:latin typeface="+mj-lt"/>
              <a:ea typeface="+mn-ea"/>
              <a:cs typeface="Times New Roman" panose="02020603050405020304" pitchFamily="18" charset="0"/>
            </a:rPr>
            <a:t>9 области задатих у смерницама ЕК</a:t>
          </a:r>
          <a:endParaRPr lang="en-US" sz="2000" b="1" dirty="0">
            <a:latin typeface="+mj-lt"/>
            <a:ea typeface="+mn-ea"/>
            <a:cs typeface="Times New Roman" panose="02020603050405020304" pitchFamily="18" charset="0"/>
          </a:endParaRPr>
        </a:p>
      </dgm:t>
    </dgm:pt>
    <dgm:pt modelId="{AC17DB99-8D76-4C7E-8DD1-797382112B96}" type="parTrans" cxnId="{9AEC4838-D0AA-4392-AF7E-CB15EB113C34}">
      <dgm:prSet/>
      <dgm:spPr/>
      <dgm:t>
        <a:bodyPr/>
        <a:lstStyle/>
        <a:p>
          <a:endParaRPr lang="en-US"/>
        </a:p>
      </dgm:t>
    </dgm:pt>
    <dgm:pt modelId="{D3404C94-BD90-4027-950D-AA8C32E03FFA}" type="sibTrans" cxnId="{9AEC4838-D0AA-4392-AF7E-CB15EB113C34}">
      <dgm:prSet/>
      <dgm:spPr/>
      <dgm:t>
        <a:bodyPr/>
        <a:lstStyle/>
        <a:p>
          <a:endParaRPr lang="en-US"/>
        </a:p>
      </dgm:t>
    </dgm:pt>
    <dgm:pt modelId="{43E20977-7013-46A4-A8BE-F88DB939B9C4}">
      <dgm:prSet custT="1"/>
      <dgm:spPr/>
      <dgm:t>
        <a:bodyPr/>
        <a:lstStyle/>
        <a:p>
          <a:pPr algn="l"/>
          <a:r>
            <a:rPr lang="sr-Cyrl-RS" sz="2000" b="1" u="none" dirty="0" smtClean="0">
              <a:latin typeface="Times New Roman" panose="02020603050405020304" pitchFamily="18" charset="0"/>
              <a:ea typeface="+mn-ea"/>
              <a:cs typeface="Times New Roman" panose="02020603050405020304" pitchFamily="18" charset="0"/>
            </a:rPr>
            <a:t> </a:t>
          </a:r>
          <a:r>
            <a:rPr lang="sr-Cyrl-RS" sz="2000" b="1" u="none" dirty="0" smtClean="0">
              <a:latin typeface="+mj-lt"/>
              <a:ea typeface="+mn-ea"/>
              <a:cs typeface="Times New Roman" panose="02020603050405020304" pitchFamily="18" charset="0"/>
            </a:rPr>
            <a:t>1. Управљање јавним финансијама</a:t>
          </a:r>
          <a:endParaRPr lang="en-US" sz="2000" b="1" u="none" dirty="0">
            <a:latin typeface="+mj-lt"/>
            <a:ea typeface="+mn-ea"/>
            <a:cs typeface="Times New Roman" panose="02020603050405020304" pitchFamily="18" charset="0"/>
          </a:endParaRPr>
        </a:p>
      </dgm:t>
    </dgm:pt>
    <dgm:pt modelId="{34DA46BA-2925-439F-A897-A7959D301B42}" type="parTrans" cxnId="{26ECF2C4-B818-41FE-9B5F-6DEB72981CCB}">
      <dgm:prSet/>
      <dgm:spPr/>
      <dgm:t>
        <a:bodyPr/>
        <a:lstStyle/>
        <a:p>
          <a:endParaRPr lang="en-US"/>
        </a:p>
      </dgm:t>
    </dgm:pt>
    <dgm:pt modelId="{9EF6C292-47D8-4398-8FA3-C8C5B5215433}" type="sibTrans" cxnId="{26ECF2C4-B818-41FE-9B5F-6DEB72981CCB}">
      <dgm:prSet/>
      <dgm:spPr/>
      <dgm:t>
        <a:bodyPr/>
        <a:lstStyle/>
        <a:p>
          <a:endParaRPr lang="en-US"/>
        </a:p>
      </dgm:t>
    </dgm:pt>
    <dgm:pt modelId="{9C37AEB6-5DB5-4793-915F-FC5E1F429ED8}">
      <dgm:prSet custT="1"/>
      <dgm:spPr/>
      <dgm:t>
        <a:bodyPr/>
        <a:lstStyle/>
        <a:p>
          <a:pPr algn="l"/>
          <a:r>
            <a:rPr lang="sr-Cyrl-RS" sz="2000" b="1" dirty="0" smtClean="0">
              <a:latin typeface="+mj-lt"/>
              <a:ea typeface="+mn-ea"/>
              <a:cs typeface="Times New Roman" panose="02020603050405020304" pitchFamily="18" charset="0"/>
            </a:rPr>
            <a:t> 2. Реформа тржишта</a:t>
          </a:r>
          <a:r>
            <a:rPr lang="en-US" sz="2000" b="1" dirty="0" smtClean="0">
              <a:latin typeface="+mj-lt"/>
              <a:ea typeface="+mn-ea"/>
              <a:cs typeface="Times New Roman" panose="02020603050405020304" pitchFamily="18" charset="0"/>
            </a:rPr>
            <a:t> </a:t>
          </a:r>
          <a:r>
            <a:rPr lang="sr-Cyrl-RS" sz="2000" b="1" dirty="0" smtClean="0">
              <a:latin typeface="+mj-lt"/>
              <a:ea typeface="+mn-ea"/>
              <a:cs typeface="Times New Roman" panose="02020603050405020304" pitchFamily="18" charset="0"/>
            </a:rPr>
            <a:t>енергије, саобраћаја</a:t>
          </a:r>
          <a:endParaRPr lang="en-US" sz="2000" b="1" dirty="0">
            <a:latin typeface="+mj-lt"/>
            <a:ea typeface="+mn-ea"/>
            <a:cs typeface="Times New Roman" panose="02020603050405020304" pitchFamily="18" charset="0"/>
          </a:endParaRPr>
        </a:p>
      </dgm:t>
    </dgm:pt>
    <dgm:pt modelId="{699B6F76-66E0-4CC1-ADC0-F7A40D41262A}" type="parTrans" cxnId="{B1A52C62-20EE-4A22-A9CE-24133F5961F1}">
      <dgm:prSet/>
      <dgm:spPr/>
      <dgm:t>
        <a:bodyPr/>
        <a:lstStyle/>
        <a:p>
          <a:endParaRPr lang="en-US"/>
        </a:p>
      </dgm:t>
    </dgm:pt>
    <dgm:pt modelId="{52C79CA0-6BC4-4C99-9823-C17C208F4E35}" type="sibTrans" cxnId="{B1A52C62-20EE-4A22-A9CE-24133F5961F1}">
      <dgm:prSet/>
      <dgm:spPr/>
      <dgm:t>
        <a:bodyPr/>
        <a:lstStyle/>
        <a:p>
          <a:endParaRPr lang="en-US"/>
        </a:p>
      </dgm:t>
    </dgm:pt>
    <dgm:pt modelId="{59C1FB5A-30ED-4D4E-BFA2-D13CFAFEC489}">
      <dgm:prSet custT="1"/>
      <dgm:spPr/>
      <dgm:t>
        <a:bodyPr/>
        <a:lstStyle/>
        <a:p>
          <a:pPr algn="l"/>
          <a:r>
            <a:rPr lang="sr-Cyrl-RS" sz="2000" b="1" dirty="0" smtClean="0">
              <a:latin typeface="+mj-lt"/>
              <a:ea typeface="+mn-ea"/>
              <a:cs typeface="Times New Roman" panose="02020603050405020304" pitchFamily="18" charset="0"/>
            </a:rPr>
            <a:t> 3. Секторски развој</a:t>
          </a:r>
          <a:endParaRPr lang="en-US" sz="2000" b="1" dirty="0">
            <a:latin typeface="+mj-lt"/>
            <a:ea typeface="+mn-ea"/>
            <a:cs typeface="Times New Roman" panose="02020603050405020304" pitchFamily="18" charset="0"/>
          </a:endParaRPr>
        </a:p>
      </dgm:t>
    </dgm:pt>
    <dgm:pt modelId="{FB3C1568-7C77-4940-9CE9-B35C588CD6C9}" type="parTrans" cxnId="{1FC875EA-9CD3-4A42-A169-FCA9CB05C27D}">
      <dgm:prSet/>
      <dgm:spPr/>
      <dgm:t>
        <a:bodyPr/>
        <a:lstStyle/>
        <a:p>
          <a:endParaRPr lang="en-US"/>
        </a:p>
      </dgm:t>
    </dgm:pt>
    <dgm:pt modelId="{CE8EF4B1-5E53-49FF-91AF-F380570DD418}" type="sibTrans" cxnId="{1FC875EA-9CD3-4A42-A169-FCA9CB05C27D}">
      <dgm:prSet/>
      <dgm:spPr/>
      <dgm:t>
        <a:bodyPr/>
        <a:lstStyle/>
        <a:p>
          <a:endParaRPr lang="en-US"/>
        </a:p>
      </dgm:t>
    </dgm:pt>
    <dgm:pt modelId="{6F96A306-CBA1-4E3A-A8B5-E33EBD80EEC3}">
      <dgm:prSet custT="1"/>
      <dgm:spPr/>
      <dgm:t>
        <a:bodyPr/>
        <a:lstStyle/>
        <a:p>
          <a:pPr algn="l"/>
          <a:r>
            <a:rPr lang="sr-Cyrl-RS" sz="2000" b="1" dirty="0" smtClean="0">
              <a:latin typeface="+mj-lt"/>
              <a:ea typeface="+mn-ea"/>
              <a:cs typeface="Times New Roman" panose="02020603050405020304" pitchFamily="18" charset="0"/>
            </a:rPr>
            <a:t> 4. Пословни амбијент и борба против сиве   економије</a:t>
          </a:r>
          <a:endParaRPr lang="en-US" sz="2000" b="1" dirty="0">
            <a:latin typeface="+mj-lt"/>
            <a:ea typeface="+mn-ea"/>
            <a:cs typeface="Times New Roman" panose="02020603050405020304" pitchFamily="18" charset="0"/>
          </a:endParaRPr>
        </a:p>
      </dgm:t>
    </dgm:pt>
    <dgm:pt modelId="{32930183-08AD-44DF-9FFF-5773F446C72F}" type="parTrans" cxnId="{D4D52738-077A-452A-906F-9CCD5F9013AF}">
      <dgm:prSet/>
      <dgm:spPr/>
      <dgm:t>
        <a:bodyPr/>
        <a:lstStyle/>
        <a:p>
          <a:endParaRPr lang="en-US"/>
        </a:p>
      </dgm:t>
    </dgm:pt>
    <dgm:pt modelId="{B06708B8-60E4-4988-8A2D-9E2D2620224D}" type="sibTrans" cxnId="{D4D52738-077A-452A-906F-9CCD5F9013AF}">
      <dgm:prSet/>
      <dgm:spPr/>
      <dgm:t>
        <a:bodyPr/>
        <a:lstStyle/>
        <a:p>
          <a:endParaRPr lang="en-US"/>
        </a:p>
      </dgm:t>
    </dgm:pt>
    <dgm:pt modelId="{D097A394-9C80-4455-A8FB-C8AA912A457F}">
      <dgm:prSet custT="1"/>
      <dgm:spPr/>
      <dgm:t>
        <a:bodyPr rIns="216000"/>
        <a:lstStyle/>
        <a:p>
          <a:pPr algn="l"/>
          <a:r>
            <a:rPr lang="sr-Cyrl-RS" sz="2000" b="1" dirty="0" smtClean="0">
              <a:latin typeface="+mj-lt"/>
              <a:ea typeface="+mn-ea"/>
              <a:cs typeface="Times New Roman" panose="02020603050405020304" pitchFamily="18" charset="0"/>
            </a:rPr>
            <a:t> 5. Истраживање, развој иновације и дигитална ек.</a:t>
          </a:r>
          <a:endParaRPr lang="en-US" sz="2000" b="1" dirty="0">
            <a:latin typeface="+mj-lt"/>
            <a:ea typeface="+mn-ea"/>
            <a:cs typeface="Times New Roman" panose="02020603050405020304" pitchFamily="18" charset="0"/>
          </a:endParaRPr>
        </a:p>
      </dgm:t>
    </dgm:pt>
    <dgm:pt modelId="{4B649510-BD86-41B5-BE5B-5F411868A297}" type="parTrans" cxnId="{698669A2-59E7-46A7-A46A-014B3AB1A551}">
      <dgm:prSet/>
      <dgm:spPr/>
      <dgm:t>
        <a:bodyPr/>
        <a:lstStyle/>
        <a:p>
          <a:endParaRPr lang="en-US"/>
        </a:p>
      </dgm:t>
    </dgm:pt>
    <dgm:pt modelId="{E0182F25-24A8-4385-9EF5-B6EFA100FE0D}" type="sibTrans" cxnId="{698669A2-59E7-46A7-A46A-014B3AB1A551}">
      <dgm:prSet/>
      <dgm:spPr/>
      <dgm:t>
        <a:bodyPr/>
        <a:lstStyle/>
        <a:p>
          <a:endParaRPr lang="en-US"/>
        </a:p>
      </dgm:t>
    </dgm:pt>
    <dgm:pt modelId="{86A06F27-4CA8-42D4-AAAD-62946B2AC7B4}">
      <dgm:prSet custT="1"/>
      <dgm:spPr/>
      <dgm:t>
        <a:bodyPr/>
        <a:lstStyle/>
        <a:p>
          <a:pPr algn="l"/>
          <a:r>
            <a:rPr lang="sr-Cyrl-RS" sz="2000" b="1" dirty="0" smtClean="0">
              <a:latin typeface="+mj-lt"/>
              <a:ea typeface="+mn-ea"/>
              <a:cs typeface="Times New Roman" panose="02020603050405020304" pitchFamily="18" charset="0"/>
            </a:rPr>
            <a:t> 6. Трговинске реформе</a:t>
          </a:r>
          <a:endParaRPr lang="en-US" sz="2000" b="1" dirty="0">
            <a:latin typeface="+mj-lt"/>
            <a:ea typeface="+mn-ea"/>
            <a:cs typeface="Times New Roman" panose="02020603050405020304" pitchFamily="18" charset="0"/>
          </a:endParaRPr>
        </a:p>
      </dgm:t>
    </dgm:pt>
    <dgm:pt modelId="{876D2B67-0B78-4FD2-9B1F-21A8210BC33E}" type="parTrans" cxnId="{E4E1001E-8666-4C31-BEE6-39C9971AA15C}">
      <dgm:prSet/>
      <dgm:spPr/>
      <dgm:t>
        <a:bodyPr/>
        <a:lstStyle/>
        <a:p>
          <a:endParaRPr lang="en-US"/>
        </a:p>
      </dgm:t>
    </dgm:pt>
    <dgm:pt modelId="{8B5A5050-562A-4D01-88C1-5CDB55BFD2F2}" type="sibTrans" cxnId="{E4E1001E-8666-4C31-BEE6-39C9971AA15C}">
      <dgm:prSet/>
      <dgm:spPr/>
      <dgm:t>
        <a:bodyPr/>
        <a:lstStyle/>
        <a:p>
          <a:endParaRPr lang="en-US"/>
        </a:p>
      </dgm:t>
    </dgm:pt>
    <dgm:pt modelId="{DC545C67-690E-428F-A9AC-74BCE4C183EB}">
      <dgm:prSet custT="1"/>
      <dgm:spPr/>
      <dgm:t>
        <a:bodyPr/>
        <a:lstStyle/>
        <a:p>
          <a:pPr algn="l"/>
          <a:r>
            <a:rPr lang="sr-Cyrl-RS" sz="2000" b="1" dirty="0" smtClean="0">
              <a:latin typeface="+mj-lt"/>
              <a:ea typeface="+mn-ea"/>
              <a:cs typeface="Times New Roman" panose="02020603050405020304" pitchFamily="18" charset="0"/>
            </a:rPr>
            <a:t> 7. Образовање и вештине</a:t>
          </a:r>
          <a:endParaRPr lang="en-US" sz="2000" b="1" dirty="0">
            <a:latin typeface="+mj-lt"/>
            <a:ea typeface="+mn-ea"/>
            <a:cs typeface="Times New Roman" panose="02020603050405020304" pitchFamily="18" charset="0"/>
          </a:endParaRPr>
        </a:p>
      </dgm:t>
    </dgm:pt>
    <dgm:pt modelId="{73EE7EF6-3740-418C-9C0E-0262D6E59650}" type="parTrans" cxnId="{A9DCC7F8-54DF-495F-A4EC-4FA8C839B03A}">
      <dgm:prSet/>
      <dgm:spPr/>
      <dgm:t>
        <a:bodyPr/>
        <a:lstStyle/>
        <a:p>
          <a:endParaRPr lang="en-US"/>
        </a:p>
      </dgm:t>
    </dgm:pt>
    <dgm:pt modelId="{9AC66FA9-5C84-45D8-86CC-73666F9B69A4}" type="sibTrans" cxnId="{A9DCC7F8-54DF-495F-A4EC-4FA8C839B03A}">
      <dgm:prSet/>
      <dgm:spPr/>
      <dgm:t>
        <a:bodyPr/>
        <a:lstStyle/>
        <a:p>
          <a:endParaRPr lang="en-US"/>
        </a:p>
      </dgm:t>
    </dgm:pt>
    <dgm:pt modelId="{ED841A9E-9F0F-4B88-BDED-141F2D085DB5}">
      <dgm:prSet custT="1"/>
      <dgm:spPr/>
      <dgm:t>
        <a:bodyPr/>
        <a:lstStyle/>
        <a:p>
          <a:pPr algn="l"/>
          <a:r>
            <a:rPr lang="sr-Cyrl-RS" sz="2000" b="1" dirty="0" smtClean="0">
              <a:latin typeface="+mj-lt"/>
              <a:ea typeface="+mn-ea"/>
              <a:cs typeface="Times New Roman" panose="02020603050405020304" pitchFamily="18" charset="0"/>
            </a:rPr>
            <a:t> 9. Социјално укључивање, смањење сиромаштва, промовисање једнаких могућности </a:t>
          </a:r>
          <a:endParaRPr lang="en-US" sz="2000" b="1" dirty="0">
            <a:latin typeface="+mj-lt"/>
            <a:ea typeface="+mn-ea"/>
            <a:cs typeface="Times New Roman" panose="02020603050405020304" pitchFamily="18" charset="0"/>
          </a:endParaRPr>
        </a:p>
      </dgm:t>
    </dgm:pt>
    <dgm:pt modelId="{346326C8-7800-42DE-AE90-CB54250DC2A6}" type="parTrans" cxnId="{ADA8D1B3-C5BA-40C8-91FF-4D0ED8E5E322}">
      <dgm:prSet/>
      <dgm:spPr/>
      <dgm:t>
        <a:bodyPr/>
        <a:lstStyle/>
        <a:p>
          <a:endParaRPr lang="en-US"/>
        </a:p>
      </dgm:t>
    </dgm:pt>
    <dgm:pt modelId="{2675C8A1-88C4-4720-9B75-173479C955F6}" type="sibTrans" cxnId="{ADA8D1B3-C5BA-40C8-91FF-4D0ED8E5E322}">
      <dgm:prSet/>
      <dgm:spPr/>
      <dgm:t>
        <a:bodyPr/>
        <a:lstStyle/>
        <a:p>
          <a:endParaRPr lang="en-US"/>
        </a:p>
      </dgm:t>
    </dgm:pt>
    <dgm:pt modelId="{87C4A368-3C52-40C6-BE2B-F70C1A7012BA}">
      <dgm:prSet custT="1"/>
      <dgm:spPr/>
      <dgm:t>
        <a:bodyPr/>
        <a:lstStyle/>
        <a:p>
          <a:pPr algn="l"/>
          <a:r>
            <a:rPr lang="sr-Cyrl-RS" sz="2000" b="1" dirty="0" smtClean="0">
              <a:latin typeface="+mj-lt"/>
              <a:ea typeface="+mn-ea"/>
              <a:cs typeface="Times New Roman" panose="02020603050405020304" pitchFamily="18" charset="0"/>
            </a:rPr>
            <a:t> 8. </a:t>
          </a:r>
          <a:r>
            <a:rPr lang="sr-Cyrl-CS" sz="2000" b="1" dirty="0" smtClean="0">
              <a:latin typeface="+mj-lt"/>
              <a:ea typeface="+mn-ea"/>
              <a:cs typeface="Times New Roman" panose="02020603050405020304" pitchFamily="18" charset="0"/>
            </a:rPr>
            <a:t>Запосленост и тржиште рада</a:t>
          </a:r>
          <a:r>
            <a:rPr lang="sr-Cyrl-RS" sz="2000" b="1" dirty="0" smtClean="0">
              <a:latin typeface="+mj-lt"/>
              <a:ea typeface="+mn-ea"/>
              <a:cs typeface="Times New Roman" panose="02020603050405020304" pitchFamily="18" charset="0"/>
            </a:rPr>
            <a:t> </a:t>
          </a:r>
          <a:endParaRPr lang="en-US" sz="2000" b="1" dirty="0">
            <a:latin typeface="+mj-lt"/>
            <a:ea typeface="+mn-ea"/>
            <a:cs typeface="Times New Roman" panose="02020603050405020304" pitchFamily="18" charset="0"/>
          </a:endParaRPr>
        </a:p>
      </dgm:t>
    </dgm:pt>
    <dgm:pt modelId="{98A6AE3C-9C12-4634-83C4-AE5F1E792DC1}" type="parTrans" cxnId="{BCA13BB2-115E-4B2C-98D9-72C2D4880255}">
      <dgm:prSet/>
      <dgm:spPr/>
      <dgm:t>
        <a:bodyPr/>
        <a:lstStyle/>
        <a:p>
          <a:endParaRPr lang="en-US"/>
        </a:p>
      </dgm:t>
    </dgm:pt>
    <dgm:pt modelId="{9CBCC7A6-ECFB-490B-8063-2EE4F2A315D2}" type="sibTrans" cxnId="{BCA13BB2-115E-4B2C-98D9-72C2D4880255}">
      <dgm:prSet/>
      <dgm:spPr/>
      <dgm:t>
        <a:bodyPr/>
        <a:lstStyle/>
        <a:p>
          <a:endParaRPr lang="en-US"/>
        </a:p>
      </dgm:t>
    </dgm:pt>
    <dgm:pt modelId="{13B222FC-94A4-4A07-8D8D-3DFEE152508E}" type="pres">
      <dgm:prSet presAssocID="{75B34A32-0D02-4F58-9F65-48D1EC527FE6}" presName="Name0" presStyleCnt="0">
        <dgm:presLayoutVars>
          <dgm:chPref val="1"/>
          <dgm:dir/>
          <dgm:animOne val="branch"/>
          <dgm:animLvl val="lvl"/>
          <dgm:resizeHandles val="exact"/>
        </dgm:presLayoutVars>
      </dgm:prSet>
      <dgm:spPr/>
      <dgm:t>
        <a:bodyPr/>
        <a:lstStyle/>
        <a:p>
          <a:endParaRPr lang="en-US"/>
        </a:p>
      </dgm:t>
    </dgm:pt>
    <dgm:pt modelId="{B255C35C-FEB6-4ABD-891C-1ED0B893D11A}" type="pres">
      <dgm:prSet presAssocID="{D14AC87B-9399-43F4-9328-B71C1B50166A}" presName="root1" presStyleCnt="0"/>
      <dgm:spPr/>
      <dgm:t>
        <a:bodyPr/>
        <a:lstStyle/>
        <a:p>
          <a:endParaRPr lang="en-US"/>
        </a:p>
      </dgm:t>
    </dgm:pt>
    <dgm:pt modelId="{2D208D43-7779-4ABF-AE7C-74CEF8892399}" type="pres">
      <dgm:prSet presAssocID="{D14AC87B-9399-43F4-9328-B71C1B50166A}" presName="LevelOneTextNode" presStyleLbl="node0" presStyleIdx="0" presStyleCnt="1" custScaleX="175827" custScaleY="174340">
        <dgm:presLayoutVars>
          <dgm:chPref val="3"/>
        </dgm:presLayoutVars>
      </dgm:prSet>
      <dgm:spPr/>
      <dgm:t>
        <a:bodyPr/>
        <a:lstStyle/>
        <a:p>
          <a:endParaRPr lang="en-US"/>
        </a:p>
      </dgm:t>
    </dgm:pt>
    <dgm:pt modelId="{EB5E8D26-2BFF-4FEA-B1C6-0EF7C2E79DA6}" type="pres">
      <dgm:prSet presAssocID="{D14AC87B-9399-43F4-9328-B71C1B50166A}" presName="level2hierChild" presStyleCnt="0"/>
      <dgm:spPr/>
      <dgm:t>
        <a:bodyPr/>
        <a:lstStyle/>
        <a:p>
          <a:endParaRPr lang="en-US"/>
        </a:p>
      </dgm:t>
    </dgm:pt>
    <dgm:pt modelId="{1DF70212-29B6-4E3C-B79C-31CB64CA8FD0}" type="pres">
      <dgm:prSet presAssocID="{34DA46BA-2925-439F-A897-A7959D301B42}" presName="conn2-1" presStyleLbl="parChTrans1D2" presStyleIdx="0" presStyleCnt="9"/>
      <dgm:spPr/>
      <dgm:t>
        <a:bodyPr/>
        <a:lstStyle/>
        <a:p>
          <a:endParaRPr lang="en-US"/>
        </a:p>
      </dgm:t>
    </dgm:pt>
    <dgm:pt modelId="{216CE18B-84B8-45B9-A614-442FE8901575}" type="pres">
      <dgm:prSet presAssocID="{34DA46BA-2925-439F-A897-A7959D301B42}" presName="connTx" presStyleLbl="parChTrans1D2" presStyleIdx="0" presStyleCnt="9"/>
      <dgm:spPr/>
      <dgm:t>
        <a:bodyPr/>
        <a:lstStyle/>
        <a:p>
          <a:endParaRPr lang="en-US"/>
        </a:p>
      </dgm:t>
    </dgm:pt>
    <dgm:pt modelId="{9B4D879F-AA13-4C6E-B183-10952F6906CB}" type="pres">
      <dgm:prSet presAssocID="{43E20977-7013-46A4-A8BE-F88DB939B9C4}" presName="root2" presStyleCnt="0"/>
      <dgm:spPr/>
      <dgm:t>
        <a:bodyPr/>
        <a:lstStyle/>
        <a:p>
          <a:endParaRPr lang="en-US"/>
        </a:p>
      </dgm:t>
    </dgm:pt>
    <dgm:pt modelId="{7BA1016A-D0AD-4E32-8726-A485BB14AE37}" type="pres">
      <dgm:prSet presAssocID="{43E20977-7013-46A4-A8BE-F88DB939B9C4}" presName="LevelTwoTextNode" presStyleLbl="node2" presStyleIdx="0" presStyleCnt="9" custScaleX="350950">
        <dgm:presLayoutVars>
          <dgm:chPref val="3"/>
        </dgm:presLayoutVars>
      </dgm:prSet>
      <dgm:spPr/>
      <dgm:t>
        <a:bodyPr/>
        <a:lstStyle/>
        <a:p>
          <a:endParaRPr lang="en-US"/>
        </a:p>
      </dgm:t>
    </dgm:pt>
    <dgm:pt modelId="{5DDF9EF8-DC01-41B2-8567-0FED0749BE29}" type="pres">
      <dgm:prSet presAssocID="{43E20977-7013-46A4-A8BE-F88DB939B9C4}" presName="level3hierChild" presStyleCnt="0"/>
      <dgm:spPr/>
      <dgm:t>
        <a:bodyPr/>
        <a:lstStyle/>
        <a:p>
          <a:endParaRPr lang="en-US"/>
        </a:p>
      </dgm:t>
    </dgm:pt>
    <dgm:pt modelId="{8D073EA9-5063-4C9B-872C-9A0E1A313EA0}" type="pres">
      <dgm:prSet presAssocID="{699B6F76-66E0-4CC1-ADC0-F7A40D41262A}" presName="conn2-1" presStyleLbl="parChTrans1D2" presStyleIdx="1" presStyleCnt="9"/>
      <dgm:spPr/>
      <dgm:t>
        <a:bodyPr/>
        <a:lstStyle/>
        <a:p>
          <a:endParaRPr lang="en-US"/>
        </a:p>
      </dgm:t>
    </dgm:pt>
    <dgm:pt modelId="{D14A2ED9-FD5C-4F2A-ADA5-F2B3B3CC4AF0}" type="pres">
      <dgm:prSet presAssocID="{699B6F76-66E0-4CC1-ADC0-F7A40D41262A}" presName="connTx" presStyleLbl="parChTrans1D2" presStyleIdx="1" presStyleCnt="9"/>
      <dgm:spPr/>
      <dgm:t>
        <a:bodyPr/>
        <a:lstStyle/>
        <a:p>
          <a:endParaRPr lang="en-US"/>
        </a:p>
      </dgm:t>
    </dgm:pt>
    <dgm:pt modelId="{2896EC89-768F-4EA8-B7EE-AD0651DFE77F}" type="pres">
      <dgm:prSet presAssocID="{9C37AEB6-5DB5-4793-915F-FC5E1F429ED8}" presName="root2" presStyleCnt="0"/>
      <dgm:spPr/>
      <dgm:t>
        <a:bodyPr/>
        <a:lstStyle/>
        <a:p>
          <a:endParaRPr lang="en-US"/>
        </a:p>
      </dgm:t>
    </dgm:pt>
    <dgm:pt modelId="{D76AAED1-1ACC-49FB-A068-B36B9CC2CE4F}" type="pres">
      <dgm:prSet presAssocID="{9C37AEB6-5DB5-4793-915F-FC5E1F429ED8}" presName="LevelTwoTextNode" presStyleLbl="node2" presStyleIdx="1" presStyleCnt="9" custScaleX="419866" custScaleY="126461">
        <dgm:presLayoutVars>
          <dgm:chPref val="3"/>
        </dgm:presLayoutVars>
      </dgm:prSet>
      <dgm:spPr/>
      <dgm:t>
        <a:bodyPr/>
        <a:lstStyle/>
        <a:p>
          <a:endParaRPr lang="en-US"/>
        </a:p>
      </dgm:t>
    </dgm:pt>
    <dgm:pt modelId="{2E3A575D-4A00-447A-87A3-64CC9FE4B00D}" type="pres">
      <dgm:prSet presAssocID="{9C37AEB6-5DB5-4793-915F-FC5E1F429ED8}" presName="level3hierChild" presStyleCnt="0"/>
      <dgm:spPr/>
      <dgm:t>
        <a:bodyPr/>
        <a:lstStyle/>
        <a:p>
          <a:endParaRPr lang="en-US"/>
        </a:p>
      </dgm:t>
    </dgm:pt>
    <dgm:pt modelId="{DC19059C-2C1D-4FD1-AF84-BC72397A57C7}" type="pres">
      <dgm:prSet presAssocID="{FB3C1568-7C77-4940-9CE9-B35C588CD6C9}" presName="conn2-1" presStyleLbl="parChTrans1D2" presStyleIdx="2" presStyleCnt="9"/>
      <dgm:spPr/>
      <dgm:t>
        <a:bodyPr/>
        <a:lstStyle/>
        <a:p>
          <a:endParaRPr lang="en-US"/>
        </a:p>
      </dgm:t>
    </dgm:pt>
    <dgm:pt modelId="{C1B338A3-4ACF-4415-91ED-AC8308C19C58}" type="pres">
      <dgm:prSet presAssocID="{FB3C1568-7C77-4940-9CE9-B35C588CD6C9}" presName="connTx" presStyleLbl="parChTrans1D2" presStyleIdx="2" presStyleCnt="9"/>
      <dgm:spPr/>
      <dgm:t>
        <a:bodyPr/>
        <a:lstStyle/>
        <a:p>
          <a:endParaRPr lang="en-US"/>
        </a:p>
      </dgm:t>
    </dgm:pt>
    <dgm:pt modelId="{702942A6-0440-4D2B-B593-E3DFCF40E864}" type="pres">
      <dgm:prSet presAssocID="{59C1FB5A-30ED-4D4E-BFA2-D13CFAFEC489}" presName="root2" presStyleCnt="0"/>
      <dgm:spPr/>
      <dgm:t>
        <a:bodyPr/>
        <a:lstStyle/>
        <a:p>
          <a:endParaRPr lang="en-US"/>
        </a:p>
      </dgm:t>
    </dgm:pt>
    <dgm:pt modelId="{A576BE7C-99E6-4F8E-8EB6-2CCBC26D61CA}" type="pres">
      <dgm:prSet presAssocID="{59C1FB5A-30ED-4D4E-BFA2-D13CFAFEC489}" presName="LevelTwoTextNode" presStyleLbl="node2" presStyleIdx="2" presStyleCnt="9" custScaleX="221958">
        <dgm:presLayoutVars>
          <dgm:chPref val="3"/>
        </dgm:presLayoutVars>
      </dgm:prSet>
      <dgm:spPr/>
      <dgm:t>
        <a:bodyPr/>
        <a:lstStyle/>
        <a:p>
          <a:endParaRPr lang="en-US"/>
        </a:p>
      </dgm:t>
    </dgm:pt>
    <dgm:pt modelId="{56B04D5B-6A8F-45A6-9E0F-7BDD17D40A86}" type="pres">
      <dgm:prSet presAssocID="{59C1FB5A-30ED-4D4E-BFA2-D13CFAFEC489}" presName="level3hierChild" presStyleCnt="0"/>
      <dgm:spPr/>
      <dgm:t>
        <a:bodyPr/>
        <a:lstStyle/>
        <a:p>
          <a:endParaRPr lang="en-US"/>
        </a:p>
      </dgm:t>
    </dgm:pt>
    <dgm:pt modelId="{CBEE6EED-7549-48AD-B177-0BDCAFB7429C}" type="pres">
      <dgm:prSet presAssocID="{32930183-08AD-44DF-9FFF-5773F446C72F}" presName="conn2-1" presStyleLbl="parChTrans1D2" presStyleIdx="3" presStyleCnt="9"/>
      <dgm:spPr/>
      <dgm:t>
        <a:bodyPr/>
        <a:lstStyle/>
        <a:p>
          <a:endParaRPr lang="en-US"/>
        </a:p>
      </dgm:t>
    </dgm:pt>
    <dgm:pt modelId="{6A3D848D-7F8B-40A3-870D-63CDC808E55E}" type="pres">
      <dgm:prSet presAssocID="{32930183-08AD-44DF-9FFF-5773F446C72F}" presName="connTx" presStyleLbl="parChTrans1D2" presStyleIdx="3" presStyleCnt="9"/>
      <dgm:spPr/>
      <dgm:t>
        <a:bodyPr/>
        <a:lstStyle/>
        <a:p>
          <a:endParaRPr lang="en-US"/>
        </a:p>
      </dgm:t>
    </dgm:pt>
    <dgm:pt modelId="{30B75712-7228-49FC-BAF5-1A43652B4C8A}" type="pres">
      <dgm:prSet presAssocID="{6F96A306-CBA1-4E3A-A8B5-E33EBD80EEC3}" presName="root2" presStyleCnt="0"/>
      <dgm:spPr/>
      <dgm:t>
        <a:bodyPr/>
        <a:lstStyle/>
        <a:p>
          <a:endParaRPr lang="en-US"/>
        </a:p>
      </dgm:t>
    </dgm:pt>
    <dgm:pt modelId="{F1ACF2F8-E55E-44AC-A48F-0F37B48DBFC9}" type="pres">
      <dgm:prSet presAssocID="{6F96A306-CBA1-4E3A-A8B5-E33EBD80EEC3}" presName="LevelTwoTextNode" presStyleLbl="node2" presStyleIdx="3" presStyleCnt="9" custScaleX="535159" custScaleY="136489">
        <dgm:presLayoutVars>
          <dgm:chPref val="3"/>
        </dgm:presLayoutVars>
      </dgm:prSet>
      <dgm:spPr/>
      <dgm:t>
        <a:bodyPr/>
        <a:lstStyle/>
        <a:p>
          <a:endParaRPr lang="en-US"/>
        </a:p>
      </dgm:t>
    </dgm:pt>
    <dgm:pt modelId="{2FE870A1-0FB7-4582-9316-36EF9A5B3C8B}" type="pres">
      <dgm:prSet presAssocID="{6F96A306-CBA1-4E3A-A8B5-E33EBD80EEC3}" presName="level3hierChild" presStyleCnt="0"/>
      <dgm:spPr/>
      <dgm:t>
        <a:bodyPr/>
        <a:lstStyle/>
        <a:p>
          <a:endParaRPr lang="en-US"/>
        </a:p>
      </dgm:t>
    </dgm:pt>
    <dgm:pt modelId="{D4B690FE-3658-48CE-A1BA-645D302F407D}" type="pres">
      <dgm:prSet presAssocID="{4B649510-BD86-41B5-BE5B-5F411868A297}" presName="conn2-1" presStyleLbl="parChTrans1D2" presStyleIdx="4" presStyleCnt="9"/>
      <dgm:spPr/>
      <dgm:t>
        <a:bodyPr/>
        <a:lstStyle/>
        <a:p>
          <a:endParaRPr lang="en-US"/>
        </a:p>
      </dgm:t>
    </dgm:pt>
    <dgm:pt modelId="{D5B1E43E-D262-4EE3-AE82-23F407247A7F}" type="pres">
      <dgm:prSet presAssocID="{4B649510-BD86-41B5-BE5B-5F411868A297}" presName="connTx" presStyleLbl="parChTrans1D2" presStyleIdx="4" presStyleCnt="9"/>
      <dgm:spPr/>
      <dgm:t>
        <a:bodyPr/>
        <a:lstStyle/>
        <a:p>
          <a:endParaRPr lang="en-US"/>
        </a:p>
      </dgm:t>
    </dgm:pt>
    <dgm:pt modelId="{62FEB186-3304-44F1-B882-9F999DC8D87B}" type="pres">
      <dgm:prSet presAssocID="{D097A394-9C80-4455-A8FB-C8AA912A457F}" presName="root2" presStyleCnt="0"/>
      <dgm:spPr/>
      <dgm:t>
        <a:bodyPr/>
        <a:lstStyle/>
        <a:p>
          <a:endParaRPr lang="en-US"/>
        </a:p>
      </dgm:t>
    </dgm:pt>
    <dgm:pt modelId="{134B9D7A-4C0A-4E2F-9E49-13BC7E28F76B}" type="pres">
      <dgm:prSet presAssocID="{D097A394-9C80-4455-A8FB-C8AA912A457F}" presName="LevelTwoTextNode" presStyleLbl="node2" presStyleIdx="4" presStyleCnt="9" custScaleX="497406" custScaleY="68022" custLinFactNeighborX="1390" custLinFactNeighborY="-1197">
        <dgm:presLayoutVars>
          <dgm:chPref val="3"/>
        </dgm:presLayoutVars>
      </dgm:prSet>
      <dgm:spPr/>
      <dgm:t>
        <a:bodyPr/>
        <a:lstStyle/>
        <a:p>
          <a:endParaRPr lang="en-US"/>
        </a:p>
      </dgm:t>
    </dgm:pt>
    <dgm:pt modelId="{629F55A0-D86D-451B-98DA-E431050DF3AD}" type="pres">
      <dgm:prSet presAssocID="{D097A394-9C80-4455-A8FB-C8AA912A457F}" presName="level3hierChild" presStyleCnt="0"/>
      <dgm:spPr/>
      <dgm:t>
        <a:bodyPr/>
        <a:lstStyle/>
        <a:p>
          <a:endParaRPr lang="en-US"/>
        </a:p>
      </dgm:t>
    </dgm:pt>
    <dgm:pt modelId="{F77FE6D8-3341-43C6-A2BE-089EF6433922}" type="pres">
      <dgm:prSet presAssocID="{876D2B67-0B78-4FD2-9B1F-21A8210BC33E}" presName="conn2-1" presStyleLbl="parChTrans1D2" presStyleIdx="5" presStyleCnt="9"/>
      <dgm:spPr/>
      <dgm:t>
        <a:bodyPr/>
        <a:lstStyle/>
        <a:p>
          <a:endParaRPr lang="en-US"/>
        </a:p>
      </dgm:t>
    </dgm:pt>
    <dgm:pt modelId="{072B83DC-7AF3-4FD9-8DCA-34C585B2B216}" type="pres">
      <dgm:prSet presAssocID="{876D2B67-0B78-4FD2-9B1F-21A8210BC33E}" presName="connTx" presStyleLbl="parChTrans1D2" presStyleIdx="5" presStyleCnt="9"/>
      <dgm:spPr/>
      <dgm:t>
        <a:bodyPr/>
        <a:lstStyle/>
        <a:p>
          <a:endParaRPr lang="en-US"/>
        </a:p>
      </dgm:t>
    </dgm:pt>
    <dgm:pt modelId="{0A41231F-029D-4AED-8730-B9EA07B2AB55}" type="pres">
      <dgm:prSet presAssocID="{86A06F27-4CA8-42D4-AAAD-62946B2AC7B4}" presName="root2" presStyleCnt="0"/>
      <dgm:spPr/>
      <dgm:t>
        <a:bodyPr/>
        <a:lstStyle/>
        <a:p>
          <a:endParaRPr lang="en-US"/>
        </a:p>
      </dgm:t>
    </dgm:pt>
    <dgm:pt modelId="{DE208A71-CE52-4C18-9BF7-A1EF2121A509}" type="pres">
      <dgm:prSet presAssocID="{86A06F27-4CA8-42D4-AAAD-62946B2AC7B4}" presName="LevelTwoTextNode" presStyleLbl="node2" presStyleIdx="5" presStyleCnt="9" custScaleX="458111">
        <dgm:presLayoutVars>
          <dgm:chPref val="3"/>
        </dgm:presLayoutVars>
      </dgm:prSet>
      <dgm:spPr/>
      <dgm:t>
        <a:bodyPr/>
        <a:lstStyle/>
        <a:p>
          <a:endParaRPr lang="en-US"/>
        </a:p>
      </dgm:t>
    </dgm:pt>
    <dgm:pt modelId="{980479EB-8CB8-449B-9767-37AF8A5A4786}" type="pres">
      <dgm:prSet presAssocID="{86A06F27-4CA8-42D4-AAAD-62946B2AC7B4}" presName="level3hierChild" presStyleCnt="0"/>
      <dgm:spPr/>
      <dgm:t>
        <a:bodyPr/>
        <a:lstStyle/>
        <a:p>
          <a:endParaRPr lang="en-US"/>
        </a:p>
      </dgm:t>
    </dgm:pt>
    <dgm:pt modelId="{2F38375B-3979-493B-BF40-232BB8C9CD43}" type="pres">
      <dgm:prSet presAssocID="{73EE7EF6-3740-418C-9C0E-0262D6E59650}" presName="conn2-1" presStyleLbl="parChTrans1D2" presStyleIdx="6" presStyleCnt="9"/>
      <dgm:spPr/>
      <dgm:t>
        <a:bodyPr/>
        <a:lstStyle/>
        <a:p>
          <a:endParaRPr lang="en-US"/>
        </a:p>
      </dgm:t>
    </dgm:pt>
    <dgm:pt modelId="{0B0A0F20-E46A-4B35-9C6C-9F4CBC523935}" type="pres">
      <dgm:prSet presAssocID="{73EE7EF6-3740-418C-9C0E-0262D6E59650}" presName="connTx" presStyleLbl="parChTrans1D2" presStyleIdx="6" presStyleCnt="9"/>
      <dgm:spPr/>
      <dgm:t>
        <a:bodyPr/>
        <a:lstStyle/>
        <a:p>
          <a:endParaRPr lang="en-US"/>
        </a:p>
      </dgm:t>
    </dgm:pt>
    <dgm:pt modelId="{42B14DB0-7C37-4660-A95A-4AC9CBE28ADE}" type="pres">
      <dgm:prSet presAssocID="{DC545C67-690E-428F-A9AC-74BCE4C183EB}" presName="root2" presStyleCnt="0"/>
      <dgm:spPr/>
      <dgm:t>
        <a:bodyPr/>
        <a:lstStyle/>
        <a:p>
          <a:endParaRPr lang="en-US"/>
        </a:p>
      </dgm:t>
    </dgm:pt>
    <dgm:pt modelId="{3B08A50C-0ADA-46A8-8284-8F75FF2CA5C1}" type="pres">
      <dgm:prSet presAssocID="{DC545C67-690E-428F-A9AC-74BCE4C183EB}" presName="LevelTwoTextNode" presStyleLbl="node2" presStyleIdx="6" presStyleCnt="9" custScaleX="258425">
        <dgm:presLayoutVars>
          <dgm:chPref val="3"/>
        </dgm:presLayoutVars>
      </dgm:prSet>
      <dgm:spPr/>
      <dgm:t>
        <a:bodyPr/>
        <a:lstStyle/>
        <a:p>
          <a:endParaRPr lang="en-US"/>
        </a:p>
      </dgm:t>
    </dgm:pt>
    <dgm:pt modelId="{C402C18D-9D6E-45F4-8D57-00D17DD84A7C}" type="pres">
      <dgm:prSet presAssocID="{DC545C67-690E-428F-A9AC-74BCE4C183EB}" presName="level3hierChild" presStyleCnt="0"/>
      <dgm:spPr/>
      <dgm:t>
        <a:bodyPr/>
        <a:lstStyle/>
        <a:p>
          <a:endParaRPr lang="en-US"/>
        </a:p>
      </dgm:t>
    </dgm:pt>
    <dgm:pt modelId="{E630B254-B7F6-4092-A2F2-744070EA55EC}" type="pres">
      <dgm:prSet presAssocID="{98A6AE3C-9C12-4634-83C4-AE5F1E792DC1}" presName="conn2-1" presStyleLbl="parChTrans1D2" presStyleIdx="7" presStyleCnt="9"/>
      <dgm:spPr/>
      <dgm:t>
        <a:bodyPr/>
        <a:lstStyle/>
        <a:p>
          <a:endParaRPr lang="en-US"/>
        </a:p>
      </dgm:t>
    </dgm:pt>
    <dgm:pt modelId="{88C07108-0F8B-4B78-A91F-B016EF11E8CA}" type="pres">
      <dgm:prSet presAssocID="{98A6AE3C-9C12-4634-83C4-AE5F1E792DC1}" presName="connTx" presStyleLbl="parChTrans1D2" presStyleIdx="7" presStyleCnt="9"/>
      <dgm:spPr/>
      <dgm:t>
        <a:bodyPr/>
        <a:lstStyle/>
        <a:p>
          <a:endParaRPr lang="en-US"/>
        </a:p>
      </dgm:t>
    </dgm:pt>
    <dgm:pt modelId="{BAB5160A-9AFB-4ADB-87EF-A45E9F30048F}" type="pres">
      <dgm:prSet presAssocID="{87C4A368-3C52-40C6-BE2B-F70C1A7012BA}" presName="root2" presStyleCnt="0"/>
      <dgm:spPr/>
    </dgm:pt>
    <dgm:pt modelId="{3B75EE01-5BDE-4FF1-B16E-2BFAC7C9E0D1}" type="pres">
      <dgm:prSet presAssocID="{87C4A368-3C52-40C6-BE2B-F70C1A7012BA}" presName="LevelTwoTextNode" presStyleLbl="node2" presStyleIdx="7" presStyleCnt="9" custScaleX="388231">
        <dgm:presLayoutVars>
          <dgm:chPref val="3"/>
        </dgm:presLayoutVars>
      </dgm:prSet>
      <dgm:spPr/>
      <dgm:t>
        <a:bodyPr/>
        <a:lstStyle/>
        <a:p>
          <a:endParaRPr lang="en-US"/>
        </a:p>
      </dgm:t>
    </dgm:pt>
    <dgm:pt modelId="{CED55226-415D-457B-A29D-5D381EFD08B5}" type="pres">
      <dgm:prSet presAssocID="{87C4A368-3C52-40C6-BE2B-F70C1A7012BA}" presName="level3hierChild" presStyleCnt="0"/>
      <dgm:spPr/>
    </dgm:pt>
    <dgm:pt modelId="{BAD77B49-6D5D-4C9A-B9F4-B5DB9DD2C1C0}" type="pres">
      <dgm:prSet presAssocID="{346326C8-7800-42DE-AE90-CB54250DC2A6}" presName="conn2-1" presStyleLbl="parChTrans1D2" presStyleIdx="8" presStyleCnt="9"/>
      <dgm:spPr/>
      <dgm:t>
        <a:bodyPr/>
        <a:lstStyle/>
        <a:p>
          <a:endParaRPr lang="en-US"/>
        </a:p>
      </dgm:t>
    </dgm:pt>
    <dgm:pt modelId="{D42EB877-8813-4F96-BBE4-36394C40E309}" type="pres">
      <dgm:prSet presAssocID="{346326C8-7800-42DE-AE90-CB54250DC2A6}" presName="connTx" presStyleLbl="parChTrans1D2" presStyleIdx="8" presStyleCnt="9"/>
      <dgm:spPr/>
      <dgm:t>
        <a:bodyPr/>
        <a:lstStyle/>
        <a:p>
          <a:endParaRPr lang="en-US"/>
        </a:p>
      </dgm:t>
    </dgm:pt>
    <dgm:pt modelId="{703687F7-C36A-4CD8-9AEE-AF7365ACD47E}" type="pres">
      <dgm:prSet presAssocID="{ED841A9E-9F0F-4B88-BDED-141F2D085DB5}" presName="root2" presStyleCnt="0"/>
      <dgm:spPr/>
      <dgm:t>
        <a:bodyPr/>
        <a:lstStyle/>
        <a:p>
          <a:endParaRPr lang="en-US"/>
        </a:p>
      </dgm:t>
    </dgm:pt>
    <dgm:pt modelId="{2D8E488D-994B-4E83-88D4-F14C786B00EF}" type="pres">
      <dgm:prSet presAssocID="{ED841A9E-9F0F-4B88-BDED-141F2D085DB5}" presName="LevelTwoTextNode" presStyleLbl="node2" presStyleIdx="8" presStyleCnt="9" custScaleX="445944" custScaleY="142962">
        <dgm:presLayoutVars>
          <dgm:chPref val="3"/>
        </dgm:presLayoutVars>
      </dgm:prSet>
      <dgm:spPr/>
      <dgm:t>
        <a:bodyPr/>
        <a:lstStyle/>
        <a:p>
          <a:endParaRPr lang="en-US"/>
        </a:p>
      </dgm:t>
    </dgm:pt>
    <dgm:pt modelId="{A4070E0D-6D0D-42C8-A552-C618CBF50DBD}" type="pres">
      <dgm:prSet presAssocID="{ED841A9E-9F0F-4B88-BDED-141F2D085DB5}" presName="level3hierChild" presStyleCnt="0"/>
      <dgm:spPr/>
      <dgm:t>
        <a:bodyPr/>
        <a:lstStyle/>
        <a:p>
          <a:endParaRPr lang="en-US"/>
        </a:p>
      </dgm:t>
    </dgm:pt>
  </dgm:ptLst>
  <dgm:cxnLst>
    <dgm:cxn modelId="{D41576F8-BB68-4DF3-8063-B87373BF8BD8}" type="presOf" srcId="{4B649510-BD86-41B5-BE5B-5F411868A297}" destId="{D4B690FE-3658-48CE-A1BA-645D302F407D}" srcOrd="0" destOrd="0" presId="urn:microsoft.com/office/officeart/2008/layout/HorizontalMultiLevelHierarchy"/>
    <dgm:cxn modelId="{698669A2-59E7-46A7-A46A-014B3AB1A551}" srcId="{D14AC87B-9399-43F4-9328-B71C1B50166A}" destId="{D097A394-9C80-4455-A8FB-C8AA912A457F}" srcOrd="4" destOrd="0" parTransId="{4B649510-BD86-41B5-BE5B-5F411868A297}" sibTransId="{E0182F25-24A8-4385-9EF5-B6EFA100FE0D}"/>
    <dgm:cxn modelId="{A4922864-754B-4230-8B16-8D5035B6979B}" type="presOf" srcId="{FB3C1568-7C77-4940-9CE9-B35C588CD6C9}" destId="{C1B338A3-4ACF-4415-91ED-AC8308C19C58}" srcOrd="1" destOrd="0" presId="urn:microsoft.com/office/officeart/2008/layout/HorizontalMultiLevelHierarchy"/>
    <dgm:cxn modelId="{656EA4B3-30C3-40C8-B3C7-9B3F32FABBCB}" type="presOf" srcId="{59C1FB5A-30ED-4D4E-BFA2-D13CFAFEC489}" destId="{A576BE7C-99E6-4F8E-8EB6-2CCBC26D61CA}" srcOrd="0" destOrd="0" presId="urn:microsoft.com/office/officeart/2008/layout/HorizontalMultiLevelHierarchy"/>
    <dgm:cxn modelId="{0F66360B-32B1-48F3-8FD5-FEF398854AD7}" type="presOf" srcId="{73EE7EF6-3740-418C-9C0E-0262D6E59650}" destId="{0B0A0F20-E46A-4B35-9C6C-9F4CBC523935}" srcOrd="1" destOrd="0" presId="urn:microsoft.com/office/officeart/2008/layout/HorizontalMultiLevelHierarchy"/>
    <dgm:cxn modelId="{231942AA-76E0-4276-A6D9-7A7E8E841273}" type="presOf" srcId="{346326C8-7800-42DE-AE90-CB54250DC2A6}" destId="{D42EB877-8813-4F96-BBE4-36394C40E309}" srcOrd="1" destOrd="0" presId="urn:microsoft.com/office/officeart/2008/layout/HorizontalMultiLevelHierarchy"/>
    <dgm:cxn modelId="{1FC875EA-9CD3-4A42-A169-FCA9CB05C27D}" srcId="{D14AC87B-9399-43F4-9328-B71C1B50166A}" destId="{59C1FB5A-30ED-4D4E-BFA2-D13CFAFEC489}" srcOrd="2" destOrd="0" parTransId="{FB3C1568-7C77-4940-9CE9-B35C588CD6C9}" sibTransId="{CE8EF4B1-5E53-49FF-91AF-F380570DD418}"/>
    <dgm:cxn modelId="{6C671957-9BF7-4AED-92E4-857F7743B7E5}" type="presOf" srcId="{34DA46BA-2925-439F-A897-A7959D301B42}" destId="{1DF70212-29B6-4E3C-B79C-31CB64CA8FD0}" srcOrd="0" destOrd="0" presId="urn:microsoft.com/office/officeart/2008/layout/HorizontalMultiLevelHierarchy"/>
    <dgm:cxn modelId="{94DF6014-6EF5-4861-9F0F-2B0B0D889902}" type="presOf" srcId="{D14AC87B-9399-43F4-9328-B71C1B50166A}" destId="{2D208D43-7779-4ABF-AE7C-74CEF8892399}" srcOrd="0" destOrd="0" presId="urn:microsoft.com/office/officeart/2008/layout/HorizontalMultiLevelHierarchy"/>
    <dgm:cxn modelId="{26ECF2C4-B818-41FE-9B5F-6DEB72981CCB}" srcId="{D14AC87B-9399-43F4-9328-B71C1B50166A}" destId="{43E20977-7013-46A4-A8BE-F88DB939B9C4}" srcOrd="0" destOrd="0" parTransId="{34DA46BA-2925-439F-A897-A7959D301B42}" sibTransId="{9EF6C292-47D8-4398-8FA3-C8C5B5215433}"/>
    <dgm:cxn modelId="{B1A52C62-20EE-4A22-A9CE-24133F5961F1}" srcId="{D14AC87B-9399-43F4-9328-B71C1B50166A}" destId="{9C37AEB6-5DB5-4793-915F-FC5E1F429ED8}" srcOrd="1" destOrd="0" parTransId="{699B6F76-66E0-4CC1-ADC0-F7A40D41262A}" sibTransId="{52C79CA0-6BC4-4C99-9823-C17C208F4E35}"/>
    <dgm:cxn modelId="{15670037-F870-4F86-8217-97B53DF69CF5}" type="presOf" srcId="{34DA46BA-2925-439F-A897-A7959D301B42}" destId="{216CE18B-84B8-45B9-A614-442FE8901575}" srcOrd="1" destOrd="0" presId="urn:microsoft.com/office/officeart/2008/layout/HorizontalMultiLevelHierarchy"/>
    <dgm:cxn modelId="{0E216C70-691F-4B93-AD13-0E5FC9403EC8}" type="presOf" srcId="{43E20977-7013-46A4-A8BE-F88DB939B9C4}" destId="{7BA1016A-D0AD-4E32-8726-A485BB14AE37}" srcOrd="0" destOrd="0" presId="urn:microsoft.com/office/officeart/2008/layout/HorizontalMultiLevelHierarchy"/>
    <dgm:cxn modelId="{CB044FCC-5EB9-4B7F-B7C3-C0FBE267359B}" type="presOf" srcId="{ED841A9E-9F0F-4B88-BDED-141F2D085DB5}" destId="{2D8E488D-994B-4E83-88D4-F14C786B00EF}" srcOrd="0" destOrd="0" presId="urn:microsoft.com/office/officeart/2008/layout/HorizontalMultiLevelHierarchy"/>
    <dgm:cxn modelId="{BCA13BB2-115E-4B2C-98D9-72C2D4880255}" srcId="{D14AC87B-9399-43F4-9328-B71C1B50166A}" destId="{87C4A368-3C52-40C6-BE2B-F70C1A7012BA}" srcOrd="7" destOrd="0" parTransId="{98A6AE3C-9C12-4634-83C4-AE5F1E792DC1}" sibTransId="{9CBCC7A6-ECFB-490B-8063-2EE4F2A315D2}"/>
    <dgm:cxn modelId="{E4E1001E-8666-4C31-BEE6-39C9971AA15C}" srcId="{D14AC87B-9399-43F4-9328-B71C1B50166A}" destId="{86A06F27-4CA8-42D4-AAAD-62946B2AC7B4}" srcOrd="5" destOrd="0" parTransId="{876D2B67-0B78-4FD2-9B1F-21A8210BC33E}" sibTransId="{8B5A5050-562A-4D01-88C1-5CDB55BFD2F2}"/>
    <dgm:cxn modelId="{C4934666-23A6-4819-8844-89C414F0800A}" type="presOf" srcId="{32930183-08AD-44DF-9FFF-5773F446C72F}" destId="{6A3D848D-7F8B-40A3-870D-63CDC808E55E}" srcOrd="1" destOrd="0" presId="urn:microsoft.com/office/officeart/2008/layout/HorizontalMultiLevelHierarchy"/>
    <dgm:cxn modelId="{ADA8D1B3-C5BA-40C8-91FF-4D0ED8E5E322}" srcId="{D14AC87B-9399-43F4-9328-B71C1B50166A}" destId="{ED841A9E-9F0F-4B88-BDED-141F2D085DB5}" srcOrd="8" destOrd="0" parTransId="{346326C8-7800-42DE-AE90-CB54250DC2A6}" sibTransId="{2675C8A1-88C4-4720-9B75-173479C955F6}"/>
    <dgm:cxn modelId="{29B542BE-5A15-47B9-8335-9F4117607CB8}" type="presOf" srcId="{6F96A306-CBA1-4E3A-A8B5-E33EBD80EEC3}" destId="{F1ACF2F8-E55E-44AC-A48F-0F37B48DBFC9}" srcOrd="0" destOrd="0" presId="urn:microsoft.com/office/officeart/2008/layout/HorizontalMultiLevelHierarchy"/>
    <dgm:cxn modelId="{D4D52738-077A-452A-906F-9CCD5F9013AF}" srcId="{D14AC87B-9399-43F4-9328-B71C1B50166A}" destId="{6F96A306-CBA1-4E3A-A8B5-E33EBD80EEC3}" srcOrd="3" destOrd="0" parTransId="{32930183-08AD-44DF-9FFF-5773F446C72F}" sibTransId="{B06708B8-60E4-4988-8A2D-9E2D2620224D}"/>
    <dgm:cxn modelId="{49D7BF72-CF20-451F-9CE5-25FB501F0E97}" type="presOf" srcId="{32930183-08AD-44DF-9FFF-5773F446C72F}" destId="{CBEE6EED-7549-48AD-B177-0BDCAFB7429C}" srcOrd="0" destOrd="0" presId="urn:microsoft.com/office/officeart/2008/layout/HorizontalMultiLevelHierarchy"/>
    <dgm:cxn modelId="{1B0B19F6-4E98-466E-A103-EEBA8E52AF16}" type="presOf" srcId="{4B649510-BD86-41B5-BE5B-5F411868A297}" destId="{D5B1E43E-D262-4EE3-AE82-23F407247A7F}" srcOrd="1" destOrd="0" presId="urn:microsoft.com/office/officeart/2008/layout/HorizontalMultiLevelHierarchy"/>
    <dgm:cxn modelId="{8AD32F5B-C9B0-48B6-8A4C-36417C08751D}" type="presOf" srcId="{699B6F76-66E0-4CC1-ADC0-F7A40D41262A}" destId="{8D073EA9-5063-4C9B-872C-9A0E1A313EA0}" srcOrd="0" destOrd="0" presId="urn:microsoft.com/office/officeart/2008/layout/HorizontalMultiLevelHierarchy"/>
    <dgm:cxn modelId="{FF5DDD5A-0A69-4240-ABFD-EB3BE843E8FB}" type="presOf" srcId="{876D2B67-0B78-4FD2-9B1F-21A8210BC33E}" destId="{072B83DC-7AF3-4FD9-8DCA-34C585B2B216}" srcOrd="1" destOrd="0" presId="urn:microsoft.com/office/officeart/2008/layout/HorizontalMultiLevelHierarchy"/>
    <dgm:cxn modelId="{EDD924AD-163C-48AE-9F72-804D69D407C3}" type="presOf" srcId="{D097A394-9C80-4455-A8FB-C8AA912A457F}" destId="{134B9D7A-4C0A-4E2F-9E49-13BC7E28F76B}" srcOrd="0" destOrd="0" presId="urn:microsoft.com/office/officeart/2008/layout/HorizontalMultiLevelHierarchy"/>
    <dgm:cxn modelId="{566E25FE-896C-49FB-9310-A2FF56FFDCCF}" type="presOf" srcId="{98A6AE3C-9C12-4634-83C4-AE5F1E792DC1}" destId="{88C07108-0F8B-4B78-A91F-B016EF11E8CA}" srcOrd="1" destOrd="0" presId="urn:microsoft.com/office/officeart/2008/layout/HorizontalMultiLevelHierarchy"/>
    <dgm:cxn modelId="{88EF7121-C40C-4C2D-AFED-45130178A7FC}" type="presOf" srcId="{699B6F76-66E0-4CC1-ADC0-F7A40D41262A}" destId="{D14A2ED9-FD5C-4F2A-ADA5-F2B3B3CC4AF0}" srcOrd="1" destOrd="0" presId="urn:microsoft.com/office/officeart/2008/layout/HorizontalMultiLevelHierarchy"/>
    <dgm:cxn modelId="{2DACA5CB-9E82-43C8-B228-3FB58E8C292B}" type="presOf" srcId="{DC545C67-690E-428F-A9AC-74BCE4C183EB}" destId="{3B08A50C-0ADA-46A8-8284-8F75FF2CA5C1}" srcOrd="0" destOrd="0" presId="urn:microsoft.com/office/officeart/2008/layout/HorizontalMultiLevelHierarchy"/>
    <dgm:cxn modelId="{15C87E35-C62B-4525-8EFB-F1A158FA2215}" type="presOf" srcId="{75B34A32-0D02-4F58-9F65-48D1EC527FE6}" destId="{13B222FC-94A4-4A07-8D8D-3DFEE152508E}" srcOrd="0" destOrd="0" presId="urn:microsoft.com/office/officeart/2008/layout/HorizontalMultiLevelHierarchy"/>
    <dgm:cxn modelId="{9AEC4838-D0AA-4392-AF7E-CB15EB113C34}" srcId="{75B34A32-0D02-4F58-9F65-48D1EC527FE6}" destId="{D14AC87B-9399-43F4-9328-B71C1B50166A}" srcOrd="0" destOrd="0" parTransId="{AC17DB99-8D76-4C7E-8DD1-797382112B96}" sibTransId="{D3404C94-BD90-4027-950D-AA8C32E03FFA}"/>
    <dgm:cxn modelId="{8C9CBDEF-2080-4843-A0AA-88C97DE4C5C3}" type="presOf" srcId="{86A06F27-4CA8-42D4-AAAD-62946B2AC7B4}" destId="{DE208A71-CE52-4C18-9BF7-A1EF2121A509}" srcOrd="0" destOrd="0" presId="urn:microsoft.com/office/officeart/2008/layout/HorizontalMultiLevelHierarchy"/>
    <dgm:cxn modelId="{A9DCC7F8-54DF-495F-A4EC-4FA8C839B03A}" srcId="{D14AC87B-9399-43F4-9328-B71C1B50166A}" destId="{DC545C67-690E-428F-A9AC-74BCE4C183EB}" srcOrd="6" destOrd="0" parTransId="{73EE7EF6-3740-418C-9C0E-0262D6E59650}" sibTransId="{9AC66FA9-5C84-45D8-86CC-73666F9B69A4}"/>
    <dgm:cxn modelId="{193DEF0B-F7AB-46E7-A6F5-5BC0965BB2A7}" type="presOf" srcId="{9C37AEB6-5DB5-4793-915F-FC5E1F429ED8}" destId="{D76AAED1-1ACC-49FB-A068-B36B9CC2CE4F}" srcOrd="0" destOrd="0" presId="urn:microsoft.com/office/officeart/2008/layout/HorizontalMultiLevelHierarchy"/>
    <dgm:cxn modelId="{C8EBFF21-BB75-4A7F-8117-31A900276FB1}" type="presOf" srcId="{73EE7EF6-3740-418C-9C0E-0262D6E59650}" destId="{2F38375B-3979-493B-BF40-232BB8C9CD43}" srcOrd="0" destOrd="0" presId="urn:microsoft.com/office/officeart/2008/layout/HorizontalMultiLevelHierarchy"/>
    <dgm:cxn modelId="{164E1AB5-8D61-40A8-80E4-78D1D2726716}" type="presOf" srcId="{98A6AE3C-9C12-4634-83C4-AE5F1E792DC1}" destId="{E630B254-B7F6-4092-A2F2-744070EA55EC}" srcOrd="0" destOrd="0" presId="urn:microsoft.com/office/officeart/2008/layout/HorizontalMultiLevelHierarchy"/>
    <dgm:cxn modelId="{773C9A24-1F67-458D-BBA0-FBB3FBBC8D11}" type="presOf" srcId="{346326C8-7800-42DE-AE90-CB54250DC2A6}" destId="{BAD77B49-6D5D-4C9A-B9F4-B5DB9DD2C1C0}" srcOrd="0" destOrd="0" presId="urn:microsoft.com/office/officeart/2008/layout/HorizontalMultiLevelHierarchy"/>
    <dgm:cxn modelId="{CB9828C8-FEA4-4626-81A2-D1F4166EB51B}" type="presOf" srcId="{FB3C1568-7C77-4940-9CE9-B35C588CD6C9}" destId="{DC19059C-2C1D-4FD1-AF84-BC72397A57C7}" srcOrd="0" destOrd="0" presId="urn:microsoft.com/office/officeart/2008/layout/HorizontalMultiLevelHierarchy"/>
    <dgm:cxn modelId="{14C99F41-F8FA-423E-9C60-255DED555B9F}" type="presOf" srcId="{87C4A368-3C52-40C6-BE2B-F70C1A7012BA}" destId="{3B75EE01-5BDE-4FF1-B16E-2BFAC7C9E0D1}" srcOrd="0" destOrd="0" presId="urn:microsoft.com/office/officeart/2008/layout/HorizontalMultiLevelHierarchy"/>
    <dgm:cxn modelId="{9787D398-6EC4-4DFA-B97A-FDAA20E4E9B3}" type="presOf" srcId="{876D2B67-0B78-4FD2-9B1F-21A8210BC33E}" destId="{F77FE6D8-3341-43C6-A2BE-089EF6433922}" srcOrd="0" destOrd="0" presId="urn:microsoft.com/office/officeart/2008/layout/HorizontalMultiLevelHierarchy"/>
    <dgm:cxn modelId="{D967B48A-EBE6-4172-8341-F7221D77120B}" type="presParOf" srcId="{13B222FC-94A4-4A07-8D8D-3DFEE152508E}" destId="{B255C35C-FEB6-4ABD-891C-1ED0B893D11A}" srcOrd="0" destOrd="0" presId="urn:microsoft.com/office/officeart/2008/layout/HorizontalMultiLevelHierarchy"/>
    <dgm:cxn modelId="{27792260-4F3B-46A2-B498-08D921C861B1}" type="presParOf" srcId="{B255C35C-FEB6-4ABD-891C-1ED0B893D11A}" destId="{2D208D43-7779-4ABF-AE7C-74CEF8892399}" srcOrd="0" destOrd="0" presId="urn:microsoft.com/office/officeart/2008/layout/HorizontalMultiLevelHierarchy"/>
    <dgm:cxn modelId="{D32A15E0-B5A7-4635-867E-935CA1A07B91}" type="presParOf" srcId="{B255C35C-FEB6-4ABD-891C-1ED0B893D11A}" destId="{EB5E8D26-2BFF-4FEA-B1C6-0EF7C2E79DA6}" srcOrd="1" destOrd="0" presId="urn:microsoft.com/office/officeart/2008/layout/HorizontalMultiLevelHierarchy"/>
    <dgm:cxn modelId="{EBA1A2F3-5A74-45F2-896E-6C671233266B}" type="presParOf" srcId="{EB5E8D26-2BFF-4FEA-B1C6-0EF7C2E79DA6}" destId="{1DF70212-29B6-4E3C-B79C-31CB64CA8FD0}" srcOrd="0" destOrd="0" presId="urn:microsoft.com/office/officeart/2008/layout/HorizontalMultiLevelHierarchy"/>
    <dgm:cxn modelId="{B70D3454-906E-4015-98F4-1748007DAA83}" type="presParOf" srcId="{1DF70212-29B6-4E3C-B79C-31CB64CA8FD0}" destId="{216CE18B-84B8-45B9-A614-442FE8901575}" srcOrd="0" destOrd="0" presId="urn:microsoft.com/office/officeart/2008/layout/HorizontalMultiLevelHierarchy"/>
    <dgm:cxn modelId="{4D55792F-12DA-47CF-A697-21E211E50465}" type="presParOf" srcId="{EB5E8D26-2BFF-4FEA-B1C6-0EF7C2E79DA6}" destId="{9B4D879F-AA13-4C6E-B183-10952F6906CB}" srcOrd="1" destOrd="0" presId="urn:microsoft.com/office/officeart/2008/layout/HorizontalMultiLevelHierarchy"/>
    <dgm:cxn modelId="{AC8C5B97-59A8-4376-99E9-1E8D6D6A33EB}" type="presParOf" srcId="{9B4D879F-AA13-4C6E-B183-10952F6906CB}" destId="{7BA1016A-D0AD-4E32-8726-A485BB14AE37}" srcOrd="0" destOrd="0" presId="urn:microsoft.com/office/officeart/2008/layout/HorizontalMultiLevelHierarchy"/>
    <dgm:cxn modelId="{FDF2F1D3-D8B7-4A50-94CB-999317E5EABE}" type="presParOf" srcId="{9B4D879F-AA13-4C6E-B183-10952F6906CB}" destId="{5DDF9EF8-DC01-41B2-8567-0FED0749BE29}" srcOrd="1" destOrd="0" presId="urn:microsoft.com/office/officeart/2008/layout/HorizontalMultiLevelHierarchy"/>
    <dgm:cxn modelId="{A318960A-E26F-449A-9E16-A43988E94B6A}" type="presParOf" srcId="{EB5E8D26-2BFF-4FEA-B1C6-0EF7C2E79DA6}" destId="{8D073EA9-5063-4C9B-872C-9A0E1A313EA0}" srcOrd="2" destOrd="0" presId="urn:microsoft.com/office/officeart/2008/layout/HorizontalMultiLevelHierarchy"/>
    <dgm:cxn modelId="{200248E8-1037-4A7A-9D01-C93622368CB9}" type="presParOf" srcId="{8D073EA9-5063-4C9B-872C-9A0E1A313EA0}" destId="{D14A2ED9-FD5C-4F2A-ADA5-F2B3B3CC4AF0}" srcOrd="0" destOrd="0" presId="urn:microsoft.com/office/officeart/2008/layout/HorizontalMultiLevelHierarchy"/>
    <dgm:cxn modelId="{ADB2B526-BFA1-4034-A851-2B847333EFB9}" type="presParOf" srcId="{EB5E8D26-2BFF-4FEA-B1C6-0EF7C2E79DA6}" destId="{2896EC89-768F-4EA8-B7EE-AD0651DFE77F}" srcOrd="3" destOrd="0" presId="urn:microsoft.com/office/officeart/2008/layout/HorizontalMultiLevelHierarchy"/>
    <dgm:cxn modelId="{454D576D-3747-49FD-B647-20D90AF068C4}" type="presParOf" srcId="{2896EC89-768F-4EA8-B7EE-AD0651DFE77F}" destId="{D76AAED1-1ACC-49FB-A068-B36B9CC2CE4F}" srcOrd="0" destOrd="0" presId="urn:microsoft.com/office/officeart/2008/layout/HorizontalMultiLevelHierarchy"/>
    <dgm:cxn modelId="{C390EABC-D136-4A8B-9F43-077D193A0549}" type="presParOf" srcId="{2896EC89-768F-4EA8-B7EE-AD0651DFE77F}" destId="{2E3A575D-4A00-447A-87A3-64CC9FE4B00D}" srcOrd="1" destOrd="0" presId="urn:microsoft.com/office/officeart/2008/layout/HorizontalMultiLevelHierarchy"/>
    <dgm:cxn modelId="{09EBEF5C-F757-4666-9223-FC4914A6B955}" type="presParOf" srcId="{EB5E8D26-2BFF-4FEA-B1C6-0EF7C2E79DA6}" destId="{DC19059C-2C1D-4FD1-AF84-BC72397A57C7}" srcOrd="4" destOrd="0" presId="urn:microsoft.com/office/officeart/2008/layout/HorizontalMultiLevelHierarchy"/>
    <dgm:cxn modelId="{7C605E28-611B-44CF-B8E5-A5E9C371F844}" type="presParOf" srcId="{DC19059C-2C1D-4FD1-AF84-BC72397A57C7}" destId="{C1B338A3-4ACF-4415-91ED-AC8308C19C58}" srcOrd="0" destOrd="0" presId="urn:microsoft.com/office/officeart/2008/layout/HorizontalMultiLevelHierarchy"/>
    <dgm:cxn modelId="{61D53AD4-F3BF-45E8-87DE-6C2A7FD95AD7}" type="presParOf" srcId="{EB5E8D26-2BFF-4FEA-B1C6-0EF7C2E79DA6}" destId="{702942A6-0440-4D2B-B593-E3DFCF40E864}" srcOrd="5" destOrd="0" presId="urn:microsoft.com/office/officeart/2008/layout/HorizontalMultiLevelHierarchy"/>
    <dgm:cxn modelId="{18AC3B7D-94BD-478D-A374-11D15106BF6F}" type="presParOf" srcId="{702942A6-0440-4D2B-B593-E3DFCF40E864}" destId="{A576BE7C-99E6-4F8E-8EB6-2CCBC26D61CA}" srcOrd="0" destOrd="0" presId="urn:microsoft.com/office/officeart/2008/layout/HorizontalMultiLevelHierarchy"/>
    <dgm:cxn modelId="{188DAF07-D864-40CF-9829-632A68548182}" type="presParOf" srcId="{702942A6-0440-4D2B-B593-E3DFCF40E864}" destId="{56B04D5B-6A8F-45A6-9E0F-7BDD17D40A86}" srcOrd="1" destOrd="0" presId="urn:microsoft.com/office/officeart/2008/layout/HorizontalMultiLevelHierarchy"/>
    <dgm:cxn modelId="{8E1E97C1-4953-4B69-9248-CDE6A202E48D}" type="presParOf" srcId="{EB5E8D26-2BFF-4FEA-B1C6-0EF7C2E79DA6}" destId="{CBEE6EED-7549-48AD-B177-0BDCAFB7429C}" srcOrd="6" destOrd="0" presId="urn:microsoft.com/office/officeart/2008/layout/HorizontalMultiLevelHierarchy"/>
    <dgm:cxn modelId="{4A6C08B7-BC7B-4E5E-9BFF-80D31163C62D}" type="presParOf" srcId="{CBEE6EED-7549-48AD-B177-0BDCAFB7429C}" destId="{6A3D848D-7F8B-40A3-870D-63CDC808E55E}" srcOrd="0" destOrd="0" presId="urn:microsoft.com/office/officeart/2008/layout/HorizontalMultiLevelHierarchy"/>
    <dgm:cxn modelId="{7805768C-BB6D-4B38-8FF6-E6551A025908}" type="presParOf" srcId="{EB5E8D26-2BFF-4FEA-B1C6-0EF7C2E79DA6}" destId="{30B75712-7228-49FC-BAF5-1A43652B4C8A}" srcOrd="7" destOrd="0" presId="urn:microsoft.com/office/officeart/2008/layout/HorizontalMultiLevelHierarchy"/>
    <dgm:cxn modelId="{9BEC072A-B09F-4569-9036-3933AA53D6CD}" type="presParOf" srcId="{30B75712-7228-49FC-BAF5-1A43652B4C8A}" destId="{F1ACF2F8-E55E-44AC-A48F-0F37B48DBFC9}" srcOrd="0" destOrd="0" presId="urn:microsoft.com/office/officeart/2008/layout/HorizontalMultiLevelHierarchy"/>
    <dgm:cxn modelId="{93F8C1F5-549E-4637-BC61-7BA7EDD90D0D}" type="presParOf" srcId="{30B75712-7228-49FC-BAF5-1A43652B4C8A}" destId="{2FE870A1-0FB7-4582-9316-36EF9A5B3C8B}" srcOrd="1" destOrd="0" presId="urn:microsoft.com/office/officeart/2008/layout/HorizontalMultiLevelHierarchy"/>
    <dgm:cxn modelId="{535D421A-007E-45EC-8CDF-8350DB9FEF57}" type="presParOf" srcId="{EB5E8D26-2BFF-4FEA-B1C6-0EF7C2E79DA6}" destId="{D4B690FE-3658-48CE-A1BA-645D302F407D}" srcOrd="8" destOrd="0" presId="urn:microsoft.com/office/officeart/2008/layout/HorizontalMultiLevelHierarchy"/>
    <dgm:cxn modelId="{40000A1D-D82F-46A3-BFCE-18CA5CFFCECF}" type="presParOf" srcId="{D4B690FE-3658-48CE-A1BA-645D302F407D}" destId="{D5B1E43E-D262-4EE3-AE82-23F407247A7F}" srcOrd="0" destOrd="0" presId="urn:microsoft.com/office/officeart/2008/layout/HorizontalMultiLevelHierarchy"/>
    <dgm:cxn modelId="{705C68D4-2D3A-4727-82DB-D6E16E809663}" type="presParOf" srcId="{EB5E8D26-2BFF-4FEA-B1C6-0EF7C2E79DA6}" destId="{62FEB186-3304-44F1-B882-9F999DC8D87B}" srcOrd="9" destOrd="0" presId="urn:microsoft.com/office/officeart/2008/layout/HorizontalMultiLevelHierarchy"/>
    <dgm:cxn modelId="{B291F6B8-5F22-4729-B134-4B5FB5445AB6}" type="presParOf" srcId="{62FEB186-3304-44F1-B882-9F999DC8D87B}" destId="{134B9D7A-4C0A-4E2F-9E49-13BC7E28F76B}" srcOrd="0" destOrd="0" presId="urn:microsoft.com/office/officeart/2008/layout/HorizontalMultiLevelHierarchy"/>
    <dgm:cxn modelId="{57FB41CF-932C-448A-A42E-9DAEE29C7743}" type="presParOf" srcId="{62FEB186-3304-44F1-B882-9F999DC8D87B}" destId="{629F55A0-D86D-451B-98DA-E431050DF3AD}" srcOrd="1" destOrd="0" presId="urn:microsoft.com/office/officeart/2008/layout/HorizontalMultiLevelHierarchy"/>
    <dgm:cxn modelId="{830AEFAC-EDFD-4AA1-B560-EDC5D1B29FC1}" type="presParOf" srcId="{EB5E8D26-2BFF-4FEA-B1C6-0EF7C2E79DA6}" destId="{F77FE6D8-3341-43C6-A2BE-089EF6433922}" srcOrd="10" destOrd="0" presId="urn:microsoft.com/office/officeart/2008/layout/HorizontalMultiLevelHierarchy"/>
    <dgm:cxn modelId="{84494113-20AF-43E9-B3A0-6D5471B9DB81}" type="presParOf" srcId="{F77FE6D8-3341-43C6-A2BE-089EF6433922}" destId="{072B83DC-7AF3-4FD9-8DCA-34C585B2B216}" srcOrd="0" destOrd="0" presId="urn:microsoft.com/office/officeart/2008/layout/HorizontalMultiLevelHierarchy"/>
    <dgm:cxn modelId="{DF7862FC-38FE-43F6-926D-19A1C0B66721}" type="presParOf" srcId="{EB5E8D26-2BFF-4FEA-B1C6-0EF7C2E79DA6}" destId="{0A41231F-029D-4AED-8730-B9EA07B2AB55}" srcOrd="11" destOrd="0" presId="urn:microsoft.com/office/officeart/2008/layout/HorizontalMultiLevelHierarchy"/>
    <dgm:cxn modelId="{3862E9AF-B438-4B48-8D4D-A65C256E37EF}" type="presParOf" srcId="{0A41231F-029D-4AED-8730-B9EA07B2AB55}" destId="{DE208A71-CE52-4C18-9BF7-A1EF2121A509}" srcOrd="0" destOrd="0" presId="urn:microsoft.com/office/officeart/2008/layout/HorizontalMultiLevelHierarchy"/>
    <dgm:cxn modelId="{7A3418D5-32C7-4417-B5BF-E6AF4F178FCF}" type="presParOf" srcId="{0A41231F-029D-4AED-8730-B9EA07B2AB55}" destId="{980479EB-8CB8-449B-9767-37AF8A5A4786}" srcOrd="1" destOrd="0" presId="urn:microsoft.com/office/officeart/2008/layout/HorizontalMultiLevelHierarchy"/>
    <dgm:cxn modelId="{9889C87C-8951-41E2-B2E3-4175CC345CA9}" type="presParOf" srcId="{EB5E8D26-2BFF-4FEA-B1C6-0EF7C2E79DA6}" destId="{2F38375B-3979-493B-BF40-232BB8C9CD43}" srcOrd="12" destOrd="0" presId="urn:microsoft.com/office/officeart/2008/layout/HorizontalMultiLevelHierarchy"/>
    <dgm:cxn modelId="{7311C907-FE86-4F7B-B516-3197A49B4B28}" type="presParOf" srcId="{2F38375B-3979-493B-BF40-232BB8C9CD43}" destId="{0B0A0F20-E46A-4B35-9C6C-9F4CBC523935}" srcOrd="0" destOrd="0" presId="urn:microsoft.com/office/officeart/2008/layout/HorizontalMultiLevelHierarchy"/>
    <dgm:cxn modelId="{21CF5C63-BB8F-4DE3-86B0-426F7742A9DE}" type="presParOf" srcId="{EB5E8D26-2BFF-4FEA-B1C6-0EF7C2E79DA6}" destId="{42B14DB0-7C37-4660-A95A-4AC9CBE28ADE}" srcOrd="13" destOrd="0" presId="urn:microsoft.com/office/officeart/2008/layout/HorizontalMultiLevelHierarchy"/>
    <dgm:cxn modelId="{FB20339E-102B-4249-9C48-1EB8777200BF}" type="presParOf" srcId="{42B14DB0-7C37-4660-A95A-4AC9CBE28ADE}" destId="{3B08A50C-0ADA-46A8-8284-8F75FF2CA5C1}" srcOrd="0" destOrd="0" presId="urn:microsoft.com/office/officeart/2008/layout/HorizontalMultiLevelHierarchy"/>
    <dgm:cxn modelId="{628FAC79-4755-4089-9445-0013720854D6}" type="presParOf" srcId="{42B14DB0-7C37-4660-A95A-4AC9CBE28ADE}" destId="{C402C18D-9D6E-45F4-8D57-00D17DD84A7C}" srcOrd="1" destOrd="0" presId="urn:microsoft.com/office/officeart/2008/layout/HorizontalMultiLevelHierarchy"/>
    <dgm:cxn modelId="{52FE1245-4420-4B36-8092-34323C052456}" type="presParOf" srcId="{EB5E8D26-2BFF-4FEA-B1C6-0EF7C2E79DA6}" destId="{E630B254-B7F6-4092-A2F2-744070EA55EC}" srcOrd="14" destOrd="0" presId="urn:microsoft.com/office/officeart/2008/layout/HorizontalMultiLevelHierarchy"/>
    <dgm:cxn modelId="{2B442B0C-DE3E-49A0-9680-220DD9A5F42F}" type="presParOf" srcId="{E630B254-B7F6-4092-A2F2-744070EA55EC}" destId="{88C07108-0F8B-4B78-A91F-B016EF11E8CA}" srcOrd="0" destOrd="0" presId="urn:microsoft.com/office/officeart/2008/layout/HorizontalMultiLevelHierarchy"/>
    <dgm:cxn modelId="{85F179FA-2267-44C5-BED8-B9A87C518FD6}" type="presParOf" srcId="{EB5E8D26-2BFF-4FEA-B1C6-0EF7C2E79DA6}" destId="{BAB5160A-9AFB-4ADB-87EF-A45E9F30048F}" srcOrd="15" destOrd="0" presId="urn:microsoft.com/office/officeart/2008/layout/HorizontalMultiLevelHierarchy"/>
    <dgm:cxn modelId="{A278802D-40AE-4779-8A2B-F5E3005F8496}" type="presParOf" srcId="{BAB5160A-9AFB-4ADB-87EF-A45E9F30048F}" destId="{3B75EE01-5BDE-4FF1-B16E-2BFAC7C9E0D1}" srcOrd="0" destOrd="0" presId="urn:microsoft.com/office/officeart/2008/layout/HorizontalMultiLevelHierarchy"/>
    <dgm:cxn modelId="{94CD0B96-1BC9-4F55-BBEA-2306CF6B1805}" type="presParOf" srcId="{BAB5160A-9AFB-4ADB-87EF-A45E9F30048F}" destId="{CED55226-415D-457B-A29D-5D381EFD08B5}" srcOrd="1" destOrd="0" presId="urn:microsoft.com/office/officeart/2008/layout/HorizontalMultiLevelHierarchy"/>
    <dgm:cxn modelId="{71035A2A-9343-4BBA-AE61-B3BDBCDDB05D}" type="presParOf" srcId="{EB5E8D26-2BFF-4FEA-B1C6-0EF7C2E79DA6}" destId="{BAD77B49-6D5D-4C9A-B9F4-B5DB9DD2C1C0}" srcOrd="16" destOrd="0" presId="urn:microsoft.com/office/officeart/2008/layout/HorizontalMultiLevelHierarchy"/>
    <dgm:cxn modelId="{7C4FA550-1732-42D4-9A68-EB48BB0C7D98}" type="presParOf" srcId="{BAD77B49-6D5D-4C9A-B9F4-B5DB9DD2C1C0}" destId="{D42EB877-8813-4F96-BBE4-36394C40E309}" srcOrd="0" destOrd="0" presId="urn:microsoft.com/office/officeart/2008/layout/HorizontalMultiLevelHierarchy"/>
    <dgm:cxn modelId="{D969F285-168E-4461-9487-5846BB545645}" type="presParOf" srcId="{EB5E8D26-2BFF-4FEA-B1C6-0EF7C2E79DA6}" destId="{703687F7-C36A-4CD8-9AEE-AF7365ACD47E}" srcOrd="17" destOrd="0" presId="urn:microsoft.com/office/officeart/2008/layout/HorizontalMultiLevelHierarchy"/>
    <dgm:cxn modelId="{9EEC1FE8-0B49-4119-B787-BF38E40BCD37}" type="presParOf" srcId="{703687F7-C36A-4CD8-9AEE-AF7365ACD47E}" destId="{2D8E488D-994B-4E83-88D4-F14C786B00EF}" srcOrd="0" destOrd="0" presId="urn:microsoft.com/office/officeart/2008/layout/HorizontalMultiLevelHierarchy"/>
    <dgm:cxn modelId="{52E8A973-A246-4BC2-96EC-2AE1779E8AFE}" type="presParOf" srcId="{703687F7-C36A-4CD8-9AEE-AF7365ACD47E}" destId="{A4070E0D-6D0D-42C8-A552-C618CBF50DBD}"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419CF-A7E0-45E4-9394-EBEB578078B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AA84D7B0-EFD2-4365-AFBD-CA6637BD23D1}">
      <dgm:prSet custT="1"/>
      <dgm:spPr/>
      <dgm:t>
        <a:bodyPr/>
        <a:lstStyle/>
        <a:p>
          <a:pPr rtl="0"/>
          <a:r>
            <a:rPr lang="sr-Latn-RS" sz="1400" b="1" dirty="0" smtClean="0">
              <a:latin typeface="+mj-lt"/>
            </a:rPr>
            <a:t>I </a:t>
          </a:r>
          <a:r>
            <a:rPr lang="sr-Cyrl-RS" sz="1400" b="1" dirty="0" smtClean="0">
              <a:latin typeface="+mj-lt"/>
            </a:rPr>
            <a:t>Ажурирање дијагностике</a:t>
          </a:r>
          <a:endParaRPr lang="en-US" sz="1400" b="1" dirty="0">
            <a:latin typeface="+mj-lt"/>
          </a:endParaRPr>
        </a:p>
      </dgm:t>
    </dgm:pt>
    <dgm:pt modelId="{E6DAAC39-09CA-4B4D-96A6-7168D6794C2C}" type="parTrans" cxnId="{BF49BB81-0966-4B79-AC82-E64784C6A0EA}">
      <dgm:prSet/>
      <dgm:spPr/>
      <dgm:t>
        <a:bodyPr/>
        <a:lstStyle/>
        <a:p>
          <a:endParaRPr lang="en-US"/>
        </a:p>
      </dgm:t>
    </dgm:pt>
    <dgm:pt modelId="{81A945D7-1610-4452-8552-35DF95E042EB}" type="sibTrans" cxnId="{BF49BB81-0966-4B79-AC82-E64784C6A0EA}">
      <dgm:prSet/>
      <dgm:spPr/>
      <dgm:t>
        <a:bodyPr/>
        <a:lstStyle/>
        <a:p>
          <a:endParaRPr lang="en-US"/>
        </a:p>
      </dgm:t>
    </dgm:pt>
    <dgm:pt modelId="{4B4391DA-93A4-4427-B5E2-42247287DD67}">
      <dgm:prSet custT="1"/>
      <dgm:spPr/>
      <dgm:t>
        <a:bodyPr/>
        <a:lstStyle/>
        <a:p>
          <a:pPr rtl="0"/>
          <a:r>
            <a:rPr lang="sr-Latn-RS" sz="1400" b="1" dirty="0" smtClean="0">
              <a:latin typeface="+mj-lt"/>
            </a:rPr>
            <a:t>II </a:t>
          </a:r>
          <a:r>
            <a:rPr lang="sr-Cyrl-RS" sz="1400" b="1" dirty="0" smtClean="0">
              <a:latin typeface="+mj-lt"/>
            </a:rPr>
            <a:t>Приоритизација ПСР</a:t>
          </a:r>
          <a:endParaRPr lang="en-US" sz="1400" b="1" dirty="0">
            <a:latin typeface="+mj-lt"/>
          </a:endParaRPr>
        </a:p>
      </dgm:t>
    </dgm:pt>
    <dgm:pt modelId="{F4FD4B2A-1C0C-461D-A5EF-F5758FD37FBE}" type="parTrans" cxnId="{3F4A4FC8-B149-4E1B-8A29-27BB2A6FEBDC}">
      <dgm:prSet/>
      <dgm:spPr/>
      <dgm:t>
        <a:bodyPr/>
        <a:lstStyle/>
        <a:p>
          <a:endParaRPr lang="en-US"/>
        </a:p>
      </dgm:t>
    </dgm:pt>
    <dgm:pt modelId="{09CBD536-3284-4870-8327-B2CD6B8E7AB9}" type="sibTrans" cxnId="{3F4A4FC8-B149-4E1B-8A29-27BB2A6FEBDC}">
      <dgm:prSet/>
      <dgm:spPr/>
      <dgm:t>
        <a:bodyPr/>
        <a:lstStyle/>
        <a:p>
          <a:endParaRPr lang="en-US"/>
        </a:p>
      </dgm:t>
    </dgm:pt>
    <dgm:pt modelId="{C435BD67-302A-43A9-84F4-34905941F49D}">
      <dgm:prSet custT="1"/>
      <dgm:spPr/>
      <dgm:t>
        <a:bodyPr/>
        <a:lstStyle/>
        <a:p>
          <a:pPr rtl="0"/>
          <a:r>
            <a:rPr lang="sr-Latn-RS" sz="1400" b="1" dirty="0" smtClean="0">
              <a:latin typeface="+mj-lt"/>
            </a:rPr>
            <a:t>III </a:t>
          </a:r>
          <a:r>
            <a:rPr lang="sr-Cyrl-RS" sz="1400" b="1" dirty="0" smtClean="0">
              <a:latin typeface="+mj-lt"/>
            </a:rPr>
            <a:t>Први круг јавних консултациј</a:t>
          </a:r>
          <a:r>
            <a:rPr lang="sr-Latn-RS" sz="1400" b="1" dirty="0" smtClean="0">
              <a:latin typeface="+mj-lt"/>
            </a:rPr>
            <a:t>a</a:t>
          </a:r>
          <a:endParaRPr lang="en-US" sz="1400" b="1" dirty="0">
            <a:latin typeface="+mj-lt"/>
          </a:endParaRPr>
        </a:p>
      </dgm:t>
    </dgm:pt>
    <dgm:pt modelId="{A6DF8F0D-77DA-46C1-BF2A-C99D5BEDCDCE}" type="parTrans" cxnId="{B9B6A42D-FE88-4729-9387-5C17114D43E5}">
      <dgm:prSet/>
      <dgm:spPr/>
      <dgm:t>
        <a:bodyPr/>
        <a:lstStyle/>
        <a:p>
          <a:endParaRPr lang="en-US"/>
        </a:p>
      </dgm:t>
    </dgm:pt>
    <dgm:pt modelId="{BCD52839-ACB2-412A-BFDE-6495A7C662DF}" type="sibTrans" cxnId="{B9B6A42D-FE88-4729-9387-5C17114D43E5}">
      <dgm:prSet/>
      <dgm:spPr/>
      <dgm:t>
        <a:bodyPr/>
        <a:lstStyle/>
        <a:p>
          <a:endParaRPr lang="en-US"/>
        </a:p>
      </dgm:t>
    </dgm:pt>
    <dgm:pt modelId="{E8F86D83-B177-40FF-80FF-24B076D5D163}">
      <dgm:prSet custT="1"/>
      <dgm:spPr/>
      <dgm:t>
        <a:bodyPr/>
        <a:lstStyle/>
        <a:p>
          <a:pPr rtl="0"/>
          <a:r>
            <a:rPr lang="sr-Latn-RS" sz="1400" b="1" dirty="0" smtClean="0">
              <a:latin typeface="+mj-lt"/>
            </a:rPr>
            <a:t>IV </a:t>
          </a:r>
          <a:r>
            <a:rPr lang="sr-Cyrl-RS" sz="1400" b="1" dirty="0" smtClean="0">
              <a:latin typeface="+mj-lt"/>
            </a:rPr>
            <a:t>Интегрална верзија документа</a:t>
          </a:r>
          <a:endParaRPr lang="en-US" sz="1400" b="1" dirty="0">
            <a:latin typeface="+mj-lt"/>
          </a:endParaRPr>
        </a:p>
      </dgm:t>
    </dgm:pt>
    <dgm:pt modelId="{B7D91B46-A104-4966-9DE2-AA7BB77DAAD9}" type="parTrans" cxnId="{2AD8BBA6-5E0A-4B1E-951F-55C60FBD83D0}">
      <dgm:prSet/>
      <dgm:spPr/>
      <dgm:t>
        <a:bodyPr/>
        <a:lstStyle/>
        <a:p>
          <a:endParaRPr lang="en-US"/>
        </a:p>
      </dgm:t>
    </dgm:pt>
    <dgm:pt modelId="{2C752CDE-6D27-4ED5-8915-B68551D6EEE6}" type="sibTrans" cxnId="{2AD8BBA6-5E0A-4B1E-951F-55C60FBD83D0}">
      <dgm:prSet/>
      <dgm:spPr/>
      <dgm:t>
        <a:bodyPr/>
        <a:lstStyle/>
        <a:p>
          <a:endParaRPr lang="en-US"/>
        </a:p>
      </dgm:t>
    </dgm:pt>
    <dgm:pt modelId="{8B9D5B22-1E81-4A37-BF2E-F96BB88FF5E4}">
      <dgm:prSet custT="1"/>
      <dgm:spPr/>
      <dgm:t>
        <a:bodyPr/>
        <a:lstStyle/>
        <a:p>
          <a:pPr rtl="0"/>
          <a:r>
            <a:rPr lang="sr-Latn-RS" sz="1400" b="1" dirty="0" smtClean="0">
              <a:latin typeface="+mj-lt"/>
            </a:rPr>
            <a:t>V </a:t>
          </a:r>
          <a:r>
            <a:rPr lang="sr-Cyrl-RS" sz="1400" b="1" dirty="0" smtClean="0">
              <a:latin typeface="+mj-lt"/>
            </a:rPr>
            <a:t>Други круг јавних консултација</a:t>
          </a:r>
          <a:endParaRPr lang="en-US" sz="1400" b="1" dirty="0">
            <a:latin typeface="+mj-lt"/>
          </a:endParaRPr>
        </a:p>
      </dgm:t>
    </dgm:pt>
    <dgm:pt modelId="{97A1B3C8-1DB4-4CA4-A1DD-605BC2636FA8}" type="parTrans" cxnId="{F2591B51-8C44-4821-9DBA-6361B9098216}">
      <dgm:prSet/>
      <dgm:spPr/>
      <dgm:t>
        <a:bodyPr/>
        <a:lstStyle/>
        <a:p>
          <a:endParaRPr lang="en-US"/>
        </a:p>
      </dgm:t>
    </dgm:pt>
    <dgm:pt modelId="{14F2DFCA-F8A4-4418-86EF-585D993229B7}" type="sibTrans" cxnId="{F2591B51-8C44-4821-9DBA-6361B9098216}">
      <dgm:prSet/>
      <dgm:spPr/>
      <dgm:t>
        <a:bodyPr/>
        <a:lstStyle/>
        <a:p>
          <a:endParaRPr lang="en-US"/>
        </a:p>
      </dgm:t>
    </dgm:pt>
    <dgm:pt modelId="{4D22DFA9-A6F9-4B0B-BB3A-2E36B49DA651}" type="pres">
      <dgm:prSet presAssocID="{BB2419CF-A7E0-45E4-9394-EBEB578078BB}" presName="Name0" presStyleCnt="0">
        <dgm:presLayoutVars>
          <dgm:chMax val="5"/>
          <dgm:chPref val="5"/>
          <dgm:dir/>
          <dgm:animLvl val="lvl"/>
        </dgm:presLayoutVars>
      </dgm:prSet>
      <dgm:spPr/>
      <dgm:t>
        <a:bodyPr/>
        <a:lstStyle/>
        <a:p>
          <a:endParaRPr lang="en-US"/>
        </a:p>
      </dgm:t>
    </dgm:pt>
    <dgm:pt modelId="{164EB74D-7D63-4F7A-A663-750124D1CAC1}" type="pres">
      <dgm:prSet presAssocID="{AA84D7B0-EFD2-4365-AFBD-CA6637BD23D1}" presName="parentText1" presStyleLbl="node1" presStyleIdx="0" presStyleCnt="5" custScaleX="95292" custLinFactNeighborX="2835" custLinFactNeighborY="-3006">
        <dgm:presLayoutVars>
          <dgm:chMax/>
          <dgm:chPref val="3"/>
          <dgm:bulletEnabled val="1"/>
        </dgm:presLayoutVars>
      </dgm:prSet>
      <dgm:spPr/>
      <dgm:t>
        <a:bodyPr/>
        <a:lstStyle/>
        <a:p>
          <a:endParaRPr lang="en-US"/>
        </a:p>
      </dgm:t>
    </dgm:pt>
    <dgm:pt modelId="{3ADDDFC1-5F00-4684-9F5C-8AF2A6E9B6D4}" type="pres">
      <dgm:prSet presAssocID="{4B4391DA-93A4-4427-B5E2-42247287DD67}" presName="parentText2" presStyleLbl="node1" presStyleIdx="1" presStyleCnt="5">
        <dgm:presLayoutVars>
          <dgm:chMax/>
          <dgm:chPref val="3"/>
          <dgm:bulletEnabled val="1"/>
        </dgm:presLayoutVars>
      </dgm:prSet>
      <dgm:spPr/>
      <dgm:t>
        <a:bodyPr/>
        <a:lstStyle/>
        <a:p>
          <a:endParaRPr lang="en-US"/>
        </a:p>
      </dgm:t>
    </dgm:pt>
    <dgm:pt modelId="{94867711-C32F-4B81-B3C3-657336608009}" type="pres">
      <dgm:prSet presAssocID="{C435BD67-302A-43A9-84F4-34905941F49D}" presName="parentText3" presStyleLbl="node1" presStyleIdx="2" presStyleCnt="5">
        <dgm:presLayoutVars>
          <dgm:chMax/>
          <dgm:chPref val="3"/>
          <dgm:bulletEnabled val="1"/>
        </dgm:presLayoutVars>
      </dgm:prSet>
      <dgm:spPr/>
      <dgm:t>
        <a:bodyPr/>
        <a:lstStyle/>
        <a:p>
          <a:endParaRPr lang="en-US"/>
        </a:p>
      </dgm:t>
    </dgm:pt>
    <dgm:pt modelId="{21836D59-582B-4FE1-B833-AEE4FFE20AC6}" type="pres">
      <dgm:prSet presAssocID="{E8F86D83-B177-40FF-80FF-24B076D5D163}" presName="parentText4" presStyleLbl="node1" presStyleIdx="3" presStyleCnt="5">
        <dgm:presLayoutVars>
          <dgm:chMax/>
          <dgm:chPref val="3"/>
          <dgm:bulletEnabled val="1"/>
        </dgm:presLayoutVars>
      </dgm:prSet>
      <dgm:spPr/>
      <dgm:t>
        <a:bodyPr/>
        <a:lstStyle/>
        <a:p>
          <a:endParaRPr lang="en-US"/>
        </a:p>
      </dgm:t>
    </dgm:pt>
    <dgm:pt modelId="{1583132D-9BB2-46D6-A2C6-4F4506081940}" type="pres">
      <dgm:prSet presAssocID="{8B9D5B22-1E81-4A37-BF2E-F96BB88FF5E4}" presName="parentText5" presStyleLbl="node1" presStyleIdx="4" presStyleCnt="5" custScaleX="117130" custLinFactNeighborX="-8436" custLinFactNeighborY="413">
        <dgm:presLayoutVars>
          <dgm:chMax/>
          <dgm:chPref val="3"/>
          <dgm:bulletEnabled val="1"/>
        </dgm:presLayoutVars>
      </dgm:prSet>
      <dgm:spPr/>
      <dgm:t>
        <a:bodyPr/>
        <a:lstStyle/>
        <a:p>
          <a:endParaRPr lang="en-US"/>
        </a:p>
      </dgm:t>
    </dgm:pt>
  </dgm:ptLst>
  <dgm:cxnLst>
    <dgm:cxn modelId="{BA650B8B-DFA8-423E-A4EC-D5ED480B524B}" type="presOf" srcId="{4B4391DA-93A4-4427-B5E2-42247287DD67}" destId="{3ADDDFC1-5F00-4684-9F5C-8AF2A6E9B6D4}" srcOrd="0" destOrd="0" presId="urn:microsoft.com/office/officeart/2009/3/layout/IncreasingArrowsProcess"/>
    <dgm:cxn modelId="{51E71E63-FCF7-43DB-9791-B08A5C0D523F}" type="presOf" srcId="{E8F86D83-B177-40FF-80FF-24B076D5D163}" destId="{21836D59-582B-4FE1-B833-AEE4FFE20AC6}" srcOrd="0" destOrd="0" presId="urn:microsoft.com/office/officeart/2009/3/layout/IncreasingArrowsProcess"/>
    <dgm:cxn modelId="{2165A9A9-3175-466C-A519-E1360AB4D17C}" type="presOf" srcId="{AA84D7B0-EFD2-4365-AFBD-CA6637BD23D1}" destId="{164EB74D-7D63-4F7A-A663-750124D1CAC1}" srcOrd="0" destOrd="0" presId="urn:microsoft.com/office/officeart/2009/3/layout/IncreasingArrowsProcess"/>
    <dgm:cxn modelId="{3F4A4FC8-B149-4E1B-8A29-27BB2A6FEBDC}" srcId="{BB2419CF-A7E0-45E4-9394-EBEB578078BB}" destId="{4B4391DA-93A4-4427-B5E2-42247287DD67}" srcOrd="1" destOrd="0" parTransId="{F4FD4B2A-1C0C-461D-A5EF-F5758FD37FBE}" sibTransId="{09CBD536-3284-4870-8327-B2CD6B8E7AB9}"/>
    <dgm:cxn modelId="{891883AD-730C-43E8-9B54-13A5C7F2C8C2}" type="presOf" srcId="{C435BD67-302A-43A9-84F4-34905941F49D}" destId="{94867711-C32F-4B81-B3C3-657336608009}" srcOrd="0" destOrd="0" presId="urn:microsoft.com/office/officeart/2009/3/layout/IncreasingArrowsProcess"/>
    <dgm:cxn modelId="{2AD8BBA6-5E0A-4B1E-951F-55C60FBD83D0}" srcId="{BB2419CF-A7E0-45E4-9394-EBEB578078BB}" destId="{E8F86D83-B177-40FF-80FF-24B076D5D163}" srcOrd="3" destOrd="0" parTransId="{B7D91B46-A104-4966-9DE2-AA7BB77DAAD9}" sibTransId="{2C752CDE-6D27-4ED5-8915-B68551D6EEE6}"/>
    <dgm:cxn modelId="{F2591B51-8C44-4821-9DBA-6361B9098216}" srcId="{BB2419CF-A7E0-45E4-9394-EBEB578078BB}" destId="{8B9D5B22-1E81-4A37-BF2E-F96BB88FF5E4}" srcOrd="4" destOrd="0" parTransId="{97A1B3C8-1DB4-4CA4-A1DD-605BC2636FA8}" sibTransId="{14F2DFCA-F8A4-4418-86EF-585D993229B7}"/>
    <dgm:cxn modelId="{B9B6A42D-FE88-4729-9387-5C17114D43E5}" srcId="{BB2419CF-A7E0-45E4-9394-EBEB578078BB}" destId="{C435BD67-302A-43A9-84F4-34905941F49D}" srcOrd="2" destOrd="0" parTransId="{A6DF8F0D-77DA-46C1-BF2A-C99D5BEDCDCE}" sibTransId="{BCD52839-ACB2-412A-BFDE-6495A7C662DF}"/>
    <dgm:cxn modelId="{2867DAAE-C058-4F5A-9045-AC5660A85BBA}" type="presOf" srcId="{BB2419CF-A7E0-45E4-9394-EBEB578078BB}" destId="{4D22DFA9-A6F9-4B0B-BB3A-2E36B49DA651}" srcOrd="0" destOrd="0" presId="urn:microsoft.com/office/officeart/2009/3/layout/IncreasingArrowsProcess"/>
    <dgm:cxn modelId="{BF49BB81-0966-4B79-AC82-E64784C6A0EA}" srcId="{BB2419CF-A7E0-45E4-9394-EBEB578078BB}" destId="{AA84D7B0-EFD2-4365-AFBD-CA6637BD23D1}" srcOrd="0" destOrd="0" parTransId="{E6DAAC39-09CA-4B4D-96A6-7168D6794C2C}" sibTransId="{81A945D7-1610-4452-8552-35DF95E042EB}"/>
    <dgm:cxn modelId="{6AF8D15A-3228-4C4B-891F-D0A8F68795BF}" type="presOf" srcId="{8B9D5B22-1E81-4A37-BF2E-F96BB88FF5E4}" destId="{1583132D-9BB2-46D6-A2C6-4F4506081940}" srcOrd="0" destOrd="0" presId="urn:microsoft.com/office/officeart/2009/3/layout/IncreasingArrowsProcess"/>
    <dgm:cxn modelId="{4F8B93CD-B2B7-43A7-8289-33BB5BB5B7F7}" type="presParOf" srcId="{4D22DFA9-A6F9-4B0B-BB3A-2E36B49DA651}" destId="{164EB74D-7D63-4F7A-A663-750124D1CAC1}" srcOrd="0" destOrd="0" presId="urn:microsoft.com/office/officeart/2009/3/layout/IncreasingArrowsProcess"/>
    <dgm:cxn modelId="{745603A1-4041-4E1C-AEBD-C4733F198DA1}" type="presParOf" srcId="{4D22DFA9-A6F9-4B0B-BB3A-2E36B49DA651}" destId="{3ADDDFC1-5F00-4684-9F5C-8AF2A6E9B6D4}" srcOrd="1" destOrd="0" presId="urn:microsoft.com/office/officeart/2009/3/layout/IncreasingArrowsProcess"/>
    <dgm:cxn modelId="{3CCC5B0A-DD1B-48D6-8494-8B6A8E4A406D}" type="presParOf" srcId="{4D22DFA9-A6F9-4B0B-BB3A-2E36B49DA651}" destId="{94867711-C32F-4B81-B3C3-657336608009}" srcOrd="2" destOrd="0" presId="urn:microsoft.com/office/officeart/2009/3/layout/IncreasingArrowsProcess"/>
    <dgm:cxn modelId="{F427F1FD-A8B1-475B-8C5D-C501AD62162D}" type="presParOf" srcId="{4D22DFA9-A6F9-4B0B-BB3A-2E36B49DA651}" destId="{21836D59-582B-4FE1-B833-AEE4FFE20AC6}" srcOrd="3" destOrd="0" presId="urn:microsoft.com/office/officeart/2009/3/layout/IncreasingArrowsProcess"/>
    <dgm:cxn modelId="{B60E1125-632D-468A-9077-EE8316688052}" type="presParOf" srcId="{4D22DFA9-A6F9-4B0B-BB3A-2E36B49DA651}" destId="{1583132D-9BB2-46D6-A2C6-4F4506081940}"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0.72222</cdr:x>
      <cdr:y>0.11905</cdr:y>
    </cdr:from>
    <cdr:to>
      <cdr:x>0.98148</cdr:x>
      <cdr:y>0.80952</cdr:y>
    </cdr:to>
    <cdr:sp macro="" textlink="">
      <cdr:nvSpPr>
        <cdr:cNvPr id="2" name="Rectangle 1"/>
        <cdr:cNvSpPr/>
      </cdr:nvSpPr>
      <cdr:spPr bwMode="auto">
        <a:xfrm xmlns:a="http://schemas.openxmlformats.org/drawingml/2006/main">
          <a:off x="2971800" y="381000"/>
          <a:ext cx="1066800" cy="2209800"/>
        </a:xfrm>
        <a:prstGeom xmlns:a="http://schemas.openxmlformats.org/drawingml/2006/main" prst="rect">
          <a:avLst/>
        </a:prstGeom>
        <a:solidFill xmlns:a="http://schemas.openxmlformats.org/drawingml/2006/main">
          <a:schemeClr val="tx2">
            <a:lumMod val="20000"/>
            <a:lumOff val="80000"/>
            <a:alpha val="36000"/>
          </a:schemeClr>
        </a:solidFill>
        <a:ln xmlns:a="http://schemas.openxmlformats.org/drawingml/2006/main" w="15875" cap="flat" cmpd="sng" algn="ctr">
          <a:solidFill>
            <a:schemeClr val="tx2"/>
          </a:solidFill>
          <a:prstDash val="sysDot"/>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0.72549</cdr:x>
      <cdr:y>0.11905</cdr:y>
    </cdr:from>
    <cdr:to>
      <cdr:x>0.97241</cdr:x>
      <cdr:y>0.80952</cdr:y>
    </cdr:to>
    <cdr:sp macro="" textlink="">
      <cdr:nvSpPr>
        <cdr:cNvPr id="2" name="Rectangle 1"/>
        <cdr:cNvSpPr/>
      </cdr:nvSpPr>
      <cdr:spPr bwMode="auto">
        <a:xfrm xmlns:a="http://schemas.openxmlformats.org/drawingml/2006/main">
          <a:off x="2819400" y="381000"/>
          <a:ext cx="959581" cy="2209800"/>
        </a:xfrm>
        <a:prstGeom xmlns:a="http://schemas.openxmlformats.org/drawingml/2006/main" prst="rect">
          <a:avLst/>
        </a:prstGeom>
        <a:solidFill xmlns:a="http://schemas.openxmlformats.org/drawingml/2006/main">
          <a:schemeClr val="tx2">
            <a:lumMod val="20000"/>
            <a:lumOff val="80000"/>
            <a:alpha val="36000"/>
          </a:schemeClr>
        </a:solidFill>
        <a:ln xmlns:a="http://schemas.openxmlformats.org/drawingml/2006/main" w="15875" cap="flat" cmpd="sng" algn="ctr">
          <a:solidFill>
            <a:schemeClr val="tx2"/>
          </a:solidFill>
          <a:prstDash val="sysDot"/>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0.30104</cdr:x>
      <cdr:y>0.47843</cdr:y>
    </cdr:from>
    <cdr:to>
      <cdr:x>0.43969</cdr:x>
      <cdr:y>0.84982</cdr:y>
    </cdr:to>
    <cdr:sp macro="" textlink="">
      <cdr:nvSpPr>
        <cdr:cNvPr id="2" name="Rounded Rectangle 1"/>
        <cdr:cNvSpPr/>
      </cdr:nvSpPr>
      <cdr:spPr>
        <a:xfrm xmlns:a="http://schemas.openxmlformats.org/drawingml/2006/main">
          <a:off x="2723968" y="1981200"/>
          <a:ext cx="1254567" cy="1537947"/>
        </a:xfrm>
        <a:prstGeom xmlns:a="http://schemas.openxmlformats.org/drawingml/2006/main" prst="roundRect">
          <a:avLst/>
        </a:prstGeom>
        <a:solidFill xmlns:a="http://schemas.openxmlformats.org/drawingml/2006/main">
          <a:schemeClr val="accent4">
            <a:lumMod val="40000"/>
            <a:lumOff val="60000"/>
            <a:alpha val="63000"/>
          </a:schemeClr>
        </a:solidFill>
        <a:ln xmlns:a="http://schemas.openxmlformats.org/drawingml/2006/main">
          <a:solidFill>
            <a:srgbClr val="916409">
              <a:alpha val="63000"/>
            </a:srgbClr>
          </a:solid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marL="0" indent="0" algn="ctr"/>
          <a:r>
            <a:rPr lang="en-US" sz="1000" b="1" cap="none" spc="0" dirty="0">
              <a:ln w="0"/>
              <a:solidFill>
                <a:schemeClr val="tx1"/>
              </a:solidFill>
              <a:effectLst/>
              <a:latin typeface="Georgia" panose="02040502050405020303" pitchFamily="18" charset="0"/>
            </a:rPr>
            <a:t>1,5 </a:t>
          </a:r>
          <a:r>
            <a:rPr lang="sr-Cyrl-CS" sz="1000" b="1" cap="none" spc="0" dirty="0">
              <a:ln w="0"/>
              <a:solidFill>
                <a:schemeClr val="tx1"/>
              </a:solidFill>
              <a:effectLst/>
              <a:latin typeface="Georgia" panose="02040502050405020303" pitchFamily="18" charset="0"/>
            </a:rPr>
            <a:t>дивиденде и добит ЈП изнад нивоа </a:t>
          </a:r>
          <a:r>
            <a:rPr lang="sr-Cyrl-CS" sz="1000" b="1" cap="none" spc="0" dirty="0" smtClean="0">
              <a:ln w="0"/>
              <a:solidFill>
                <a:schemeClr val="tx1"/>
              </a:solidFill>
              <a:effectLst/>
              <a:latin typeface="Georgia" panose="02040502050405020303" pitchFamily="18" charset="0"/>
            </a:rPr>
            <a:t>предвиђеног </a:t>
          </a:r>
          <a:r>
            <a:rPr lang="sr-Cyrl-CS" sz="1000" b="1" cap="none" spc="0" dirty="0">
              <a:ln w="0"/>
              <a:solidFill>
                <a:schemeClr val="tx1"/>
              </a:solidFill>
              <a:effectLst/>
              <a:latin typeface="Georgia" panose="02040502050405020303" pitchFamily="18" charset="0"/>
            </a:rPr>
            <a:t>планом</a:t>
          </a:r>
        </a:p>
      </cdr:txBody>
    </cdr:sp>
  </cdr:relSizeAnchor>
  <cdr:relSizeAnchor xmlns:cdr="http://schemas.openxmlformats.org/drawingml/2006/chartDrawing">
    <cdr:from>
      <cdr:x>0.79149</cdr:x>
      <cdr:y>0.49177</cdr:y>
    </cdr:from>
    <cdr:to>
      <cdr:x>0.8977</cdr:x>
      <cdr:y>0.56627</cdr:y>
    </cdr:to>
    <cdr:sp macro="" textlink="">
      <cdr:nvSpPr>
        <cdr:cNvPr id="11" name="TextBox 10"/>
        <cdr:cNvSpPr txBox="1"/>
      </cdr:nvSpPr>
      <cdr:spPr>
        <a:xfrm xmlns:a="http://schemas.openxmlformats.org/drawingml/2006/main">
          <a:off x="4986762" y="1765281"/>
          <a:ext cx="669173" cy="2674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sr-Cyrl-CS" sz="900" b="0">
            <a:solidFill>
              <a:schemeClr val="tx1"/>
            </a:solidFill>
            <a:effectLst>
              <a:outerShdw blurRad="50800" dist="38100" dir="2700000" algn="tl" rotWithShape="0">
                <a:prstClr val="black">
                  <a:alpha val="40000"/>
                </a:prstClr>
              </a:outerShdw>
            </a:effectLst>
            <a:latin typeface="+mj-lt"/>
          </a:endParaRPr>
        </a:p>
      </cdr:txBody>
    </cdr:sp>
  </cdr:relSizeAnchor>
  <cdr:relSizeAnchor xmlns:cdr="http://schemas.openxmlformats.org/drawingml/2006/chartDrawing">
    <cdr:from>
      <cdr:x>0.0229</cdr:x>
      <cdr:y>0.09201</cdr:y>
    </cdr:from>
    <cdr:to>
      <cdr:x>0.12295</cdr:x>
      <cdr:y>0.85911</cdr:y>
    </cdr:to>
    <cdr:sp macro="" textlink="">
      <cdr:nvSpPr>
        <cdr:cNvPr id="17" name="Rounded Rectangle 16"/>
        <cdr:cNvSpPr/>
      </cdr:nvSpPr>
      <cdr:spPr>
        <a:xfrm xmlns:a="http://schemas.openxmlformats.org/drawingml/2006/main">
          <a:off x="207210" y="381000"/>
          <a:ext cx="905309" cy="3176603"/>
        </a:xfrm>
        <a:prstGeom xmlns:a="http://schemas.openxmlformats.org/drawingml/2006/main" prst="roundRect">
          <a:avLst/>
        </a:prstGeom>
        <a:solidFill xmlns:a="http://schemas.openxmlformats.org/drawingml/2006/main">
          <a:schemeClr val="accent1">
            <a:lumMod val="40000"/>
            <a:lumOff val="60000"/>
            <a:alpha val="63000"/>
          </a:schemeClr>
        </a:solidFill>
        <a:ln xmlns:a="http://schemas.openxmlformats.org/drawingml/2006/main">
          <a:solidFill>
            <a:srgbClr val="916409">
              <a:alpha val="63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n-US" sz="1000" b="1" dirty="0" smtClean="0">
              <a:solidFill>
                <a:schemeClr val="tx1"/>
              </a:solidFill>
              <a:effectLst/>
              <a:latin typeface="Georgia" panose="02040502050405020303" pitchFamily="18" charset="0"/>
            </a:rPr>
            <a:t>6</a:t>
          </a:r>
          <a:r>
            <a:rPr lang="sr-Cyrl-RS" sz="1000" b="1" dirty="0" smtClean="0">
              <a:solidFill>
                <a:schemeClr val="tx1"/>
              </a:solidFill>
              <a:effectLst/>
              <a:latin typeface="Georgia" panose="02040502050405020303" pitchFamily="18" charset="0"/>
            </a:rPr>
            <a:t>,</a:t>
          </a:r>
          <a:r>
            <a:rPr lang="en-US" sz="1000" b="1" dirty="0" smtClean="0">
              <a:solidFill>
                <a:schemeClr val="tx1"/>
              </a:solidFill>
              <a:effectLst/>
              <a:latin typeface="Georgia" panose="02040502050405020303" pitchFamily="18" charset="0"/>
            </a:rPr>
            <a:t>6</a:t>
          </a:r>
        </a:p>
        <a:p xmlns:a="http://schemas.openxmlformats.org/drawingml/2006/main">
          <a:endParaRPr lang="en-US" sz="1000" dirty="0" smtClean="0">
            <a:latin typeface="Georgia" panose="02040502050405020303" pitchFamily="18" charset="0"/>
          </a:endParaRPr>
        </a:p>
        <a:p xmlns:a="http://schemas.openxmlformats.org/drawingml/2006/main">
          <a:endParaRPr lang="en-US" sz="1000" dirty="0" smtClean="0">
            <a:latin typeface="Georgia" panose="02040502050405020303" pitchFamily="18" charset="0"/>
          </a:endParaRPr>
        </a:p>
        <a:p xmlns:a="http://schemas.openxmlformats.org/drawingml/2006/main">
          <a:pPr algn="ctr"/>
          <a:r>
            <a:rPr lang="sr-Cyrl-CS" sz="1000" b="1" dirty="0" smtClean="0">
              <a:solidFill>
                <a:schemeClr val="tx1"/>
              </a:solidFill>
              <a:latin typeface="Georgia" panose="02040502050405020303" pitchFamily="18" charset="0"/>
            </a:rPr>
            <a:t>дефицит 2014.</a:t>
          </a:r>
          <a:endParaRPr lang="sr-Cyrl-CS" sz="1000" b="1" dirty="0">
            <a:solidFill>
              <a:schemeClr val="tx1"/>
            </a:solidFill>
            <a:latin typeface="Georgia" panose="02040502050405020303" pitchFamily="18" charset="0"/>
          </a:endParaRPr>
        </a:p>
      </cdr:txBody>
    </cdr:sp>
  </cdr:relSizeAnchor>
  <cdr:relSizeAnchor xmlns:cdr="http://schemas.openxmlformats.org/drawingml/2006/chartDrawing">
    <cdr:from>
      <cdr:x>0.87732</cdr:x>
      <cdr:y>0.74941</cdr:y>
    </cdr:from>
    <cdr:to>
      <cdr:x>1</cdr:x>
      <cdr:y>0.90194</cdr:y>
    </cdr:to>
    <cdr:sp macro="" textlink="">
      <cdr:nvSpPr>
        <cdr:cNvPr id="18" name="Rounded Rectangle 17"/>
        <cdr:cNvSpPr/>
      </cdr:nvSpPr>
      <cdr:spPr>
        <a:xfrm xmlns:a="http://schemas.openxmlformats.org/drawingml/2006/main">
          <a:off x="6860664" y="3228975"/>
          <a:ext cx="959361" cy="657225"/>
        </a:xfrm>
        <a:prstGeom xmlns:a="http://schemas.openxmlformats.org/drawingml/2006/main" prst="roundRect">
          <a:avLst/>
        </a:prstGeom>
        <a:solidFill xmlns:a="http://schemas.openxmlformats.org/drawingml/2006/main">
          <a:schemeClr val="accent1">
            <a:lumMod val="40000"/>
            <a:lumOff val="60000"/>
            <a:alpha val="63000"/>
          </a:schemeClr>
        </a:solidFill>
        <a:ln xmlns:a="http://schemas.openxmlformats.org/drawingml/2006/main">
          <a:solidFill>
            <a:srgbClr val="916409">
              <a:alpha val="63000"/>
            </a:srgbClr>
          </a:solid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n-US" sz="1000" b="1" dirty="0" smtClean="0">
              <a:solidFill>
                <a:schemeClr val="tx1"/>
              </a:solidFill>
              <a:effectLst/>
              <a:latin typeface="Georgia" panose="02040502050405020303" pitchFamily="18" charset="0"/>
            </a:rPr>
            <a:t>0,7</a:t>
          </a:r>
          <a:endParaRPr lang="sr-Cyrl-RS" sz="1000" dirty="0" smtClean="0">
            <a:solidFill>
              <a:schemeClr val="tx1"/>
            </a:solidFill>
            <a:effectLst>
              <a:outerShdw blurRad="50800" dist="38100" dir="2700000" algn="tl" rotWithShape="0">
                <a:prstClr val="black">
                  <a:alpha val="40000"/>
                </a:prstClr>
              </a:outerShdw>
            </a:effectLst>
            <a:latin typeface="Georgia" panose="02040502050405020303" pitchFamily="18" charset="0"/>
          </a:endParaRPr>
        </a:p>
        <a:p xmlns:a="http://schemas.openxmlformats.org/drawingml/2006/main">
          <a:pPr algn="ctr"/>
          <a:r>
            <a:rPr lang="sr-Cyrl-CS" sz="1000" b="1" dirty="0" smtClean="0">
              <a:solidFill>
                <a:schemeClr val="tx1"/>
              </a:solidFill>
              <a:effectLst/>
              <a:latin typeface="Georgia" panose="02040502050405020303" pitchFamily="18" charset="0"/>
            </a:rPr>
            <a:t>суфицит 2017.</a:t>
          </a:r>
          <a:endParaRPr lang="sr-Cyrl-CS" sz="1000" b="1" dirty="0">
            <a:solidFill>
              <a:schemeClr val="tx1"/>
            </a:solidFill>
            <a:effectLst/>
            <a:latin typeface="Georgia" panose="02040502050405020303" pitchFamily="18" charset="0"/>
          </a:endParaRPr>
        </a:p>
      </cdr:txBody>
    </cdr:sp>
  </cdr:relSizeAnchor>
  <cdr:relSizeAnchor xmlns:cdr="http://schemas.openxmlformats.org/drawingml/2006/chartDrawing">
    <cdr:from>
      <cdr:x>0.13261</cdr:x>
      <cdr:y>0.36802</cdr:y>
    </cdr:from>
    <cdr:to>
      <cdr:x>0.28859</cdr:x>
      <cdr:y>0.84789</cdr:y>
    </cdr:to>
    <cdr:sp macro="" textlink="">
      <cdr:nvSpPr>
        <cdr:cNvPr id="19" name="Rounded Rectangle 18"/>
        <cdr:cNvSpPr/>
      </cdr:nvSpPr>
      <cdr:spPr>
        <a:xfrm xmlns:a="http://schemas.openxmlformats.org/drawingml/2006/main">
          <a:off x="1199968" y="1524000"/>
          <a:ext cx="1411389" cy="1987168"/>
        </a:xfrm>
        <a:prstGeom xmlns:a="http://schemas.openxmlformats.org/drawingml/2006/main" prst="roundRect">
          <a:avLst/>
        </a:prstGeom>
        <a:solidFill xmlns:a="http://schemas.openxmlformats.org/drawingml/2006/main">
          <a:srgbClr val="92D050">
            <a:alpha val="63000"/>
          </a:srgbClr>
        </a:solidFill>
        <a:ln xmlns:a="http://schemas.openxmlformats.org/drawingml/2006/main">
          <a:solidFill>
            <a:srgbClr val="916409">
              <a:alpha val="63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p xmlns:a="http://schemas.openxmlformats.org/drawingml/2006/main">
          <a:pPr algn="ctr"/>
          <a:r>
            <a:rPr lang="en-US" sz="1000" b="1" dirty="0">
              <a:solidFill>
                <a:sysClr val="windowText" lastClr="000000"/>
              </a:solidFill>
              <a:effectLst/>
              <a:latin typeface="Georgia" panose="02040502050405020303" pitchFamily="18" charset="0"/>
            </a:rPr>
            <a:t>5,9 </a:t>
          </a:r>
          <a:r>
            <a:rPr lang="sr-Cyrl-CS" sz="1000" b="1" dirty="0" smtClean="0">
              <a:solidFill>
                <a:sysClr val="windowText" lastClr="000000"/>
              </a:solidFill>
              <a:effectLst/>
              <a:latin typeface="Georgia" panose="02040502050405020303" pitchFamily="18" charset="0"/>
            </a:rPr>
            <a:t>прилагођавање </a:t>
          </a:r>
          <a:r>
            <a:rPr lang="sr-Cyrl-CS" sz="1000" b="1" dirty="0">
              <a:solidFill>
                <a:sysClr val="windowText" lastClr="000000"/>
              </a:solidFill>
              <a:effectLst/>
              <a:latin typeface="Georgia" panose="02040502050405020303" pitchFamily="18" charset="0"/>
            </a:rPr>
            <a:t>на приходима трајног карактера </a:t>
          </a:r>
          <a:r>
            <a:rPr lang="en-US" sz="1000" b="1" dirty="0">
              <a:solidFill>
                <a:sysClr val="windowText" lastClr="000000"/>
              </a:solidFill>
              <a:effectLst/>
              <a:latin typeface="Georgia" panose="02040502050405020303" pitchFamily="18" charset="0"/>
            </a:rPr>
            <a:t>(</a:t>
          </a:r>
          <a:r>
            <a:rPr lang="sr-Cyrl-CS" sz="1000" b="1" dirty="0">
              <a:solidFill>
                <a:sysClr val="windowText" lastClr="000000"/>
              </a:solidFill>
              <a:effectLst/>
              <a:latin typeface="Georgia" panose="02040502050405020303" pitchFamily="18" charset="0"/>
            </a:rPr>
            <a:t>боља наплата ПДВ, акциза, доприноса,</a:t>
          </a:r>
          <a:r>
            <a:rPr lang="sr-Cyrl-CS" sz="1000" b="1" baseline="0" dirty="0">
              <a:solidFill>
                <a:sysClr val="windowText" lastClr="000000"/>
              </a:solidFill>
              <a:effectLst/>
              <a:latin typeface="Georgia" panose="02040502050405020303" pitchFamily="18" charset="0"/>
            </a:rPr>
            <a:t> пореза на добит</a:t>
          </a:r>
          <a:r>
            <a:rPr lang="en-US" sz="1000" b="1" dirty="0">
              <a:solidFill>
                <a:sysClr val="windowText" lastClr="000000"/>
              </a:solidFill>
              <a:effectLst/>
              <a:latin typeface="Georgia" panose="02040502050405020303" pitchFamily="18" charset="0"/>
            </a:rPr>
            <a:t>)</a:t>
          </a:r>
          <a:endParaRPr lang="sr-Latn-CS" sz="1000" b="1" dirty="0">
            <a:solidFill>
              <a:sysClr val="windowText" lastClr="000000"/>
            </a:solidFill>
            <a:effectLst/>
            <a:latin typeface="Georgia" panose="02040502050405020303" pitchFamily="18" charset="0"/>
          </a:endParaRPr>
        </a:p>
      </cdr:txBody>
    </cdr:sp>
  </cdr:relSizeAnchor>
  <cdr:relSizeAnchor xmlns:cdr="http://schemas.openxmlformats.org/drawingml/2006/chartDrawing">
    <cdr:from>
      <cdr:x>0.75935</cdr:x>
      <cdr:y>0.53274</cdr:y>
    </cdr:from>
    <cdr:to>
      <cdr:x>0.86556</cdr:x>
      <cdr:y>0.6073</cdr:y>
    </cdr:to>
    <cdr:sp macro="" textlink="">
      <cdr:nvSpPr>
        <cdr:cNvPr id="20" name="TextBox 10"/>
        <cdr:cNvSpPr txBox="1"/>
      </cdr:nvSpPr>
      <cdr:spPr>
        <a:xfrm xmlns:a="http://schemas.openxmlformats.org/drawingml/2006/main">
          <a:off x="4318000" y="1565275"/>
          <a:ext cx="603937" cy="219075"/>
        </a:xfrm>
        <a:prstGeom xmlns:a="http://schemas.openxmlformats.org/drawingml/2006/main" prst="rect">
          <a:avLst/>
        </a:prstGeom>
      </cdr:spPr>
    </cdr:sp>
  </cdr:relSizeAnchor>
  <cdr:relSizeAnchor xmlns:cdr="http://schemas.openxmlformats.org/drawingml/2006/chartDrawing">
    <cdr:from>
      <cdr:x>0.62702</cdr:x>
      <cdr:y>0.51005</cdr:y>
    </cdr:from>
    <cdr:to>
      <cdr:x>0.73323</cdr:x>
      <cdr:y>0.58461</cdr:y>
    </cdr:to>
    <cdr:sp macro="" textlink="">
      <cdr:nvSpPr>
        <cdr:cNvPr id="21" name="TextBox 10"/>
        <cdr:cNvSpPr txBox="1"/>
      </cdr:nvSpPr>
      <cdr:spPr>
        <a:xfrm xmlns:a="http://schemas.openxmlformats.org/drawingml/2006/main">
          <a:off x="3565525" y="1498600"/>
          <a:ext cx="603937" cy="219075"/>
        </a:xfrm>
        <a:prstGeom xmlns:a="http://schemas.openxmlformats.org/drawingml/2006/main" prst="rect">
          <a:avLst/>
        </a:prstGeom>
      </cdr:spPr>
    </cdr:sp>
  </cdr:relSizeAnchor>
  <cdr:relSizeAnchor xmlns:cdr="http://schemas.openxmlformats.org/drawingml/2006/chartDrawing">
    <cdr:from>
      <cdr:x>0.622</cdr:x>
      <cdr:y>0.50681</cdr:y>
    </cdr:from>
    <cdr:to>
      <cdr:x>0.72821</cdr:x>
      <cdr:y>0.58137</cdr:y>
    </cdr:to>
    <cdr:sp macro="" textlink="">
      <cdr:nvSpPr>
        <cdr:cNvPr id="22" name="TextBox 10"/>
        <cdr:cNvSpPr txBox="1"/>
      </cdr:nvSpPr>
      <cdr:spPr>
        <a:xfrm xmlns:a="http://schemas.openxmlformats.org/drawingml/2006/main">
          <a:off x="3536950" y="1489075"/>
          <a:ext cx="603937" cy="219075"/>
        </a:xfrm>
        <a:prstGeom xmlns:a="http://schemas.openxmlformats.org/drawingml/2006/main" prst="rect">
          <a:avLst/>
        </a:prstGeom>
      </cdr:spPr>
    </cdr:sp>
  </cdr:relSizeAnchor>
  <cdr:relSizeAnchor xmlns:cdr="http://schemas.openxmlformats.org/drawingml/2006/chartDrawing">
    <cdr:from>
      <cdr:x>0.45262</cdr:x>
      <cdr:y>0.53363</cdr:y>
    </cdr:from>
    <cdr:to>
      <cdr:x>0.58736</cdr:x>
      <cdr:y>0.85638</cdr:y>
    </cdr:to>
    <cdr:sp macro="" textlink="">
      <cdr:nvSpPr>
        <cdr:cNvPr id="24" name="Rounded Rectangle 23"/>
        <cdr:cNvSpPr/>
      </cdr:nvSpPr>
      <cdr:spPr>
        <a:xfrm xmlns:a="http://schemas.openxmlformats.org/drawingml/2006/main">
          <a:off x="4095568" y="2209800"/>
          <a:ext cx="1219200" cy="1336525"/>
        </a:xfrm>
        <a:prstGeom xmlns:a="http://schemas.openxmlformats.org/drawingml/2006/main" prst="roundRect">
          <a:avLst/>
        </a:prstGeom>
        <a:solidFill xmlns:a="http://schemas.openxmlformats.org/drawingml/2006/main">
          <a:srgbClr val="916409">
            <a:alpha val="68000"/>
          </a:srgbClr>
        </a:solidFill>
        <a:ln xmlns:a="http://schemas.openxmlformats.org/drawingml/2006/main">
          <a:solidFill>
            <a:srgbClr val="916409">
              <a:alpha val="69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anchor="ctr" anchorCtr="0"/>
        <a:lstStyle xmlns:a="http://schemas.openxmlformats.org/drawingml/2006/main"/>
        <a:p xmlns:a="http://schemas.openxmlformats.org/drawingml/2006/main">
          <a:endParaRPr lang="sr-Cyrl-RS" sz="900" dirty="0">
            <a:solidFill>
              <a:sysClr val="windowText" lastClr="000000"/>
            </a:solidFill>
            <a:effectLst>
              <a:outerShdw blurRad="50800" dist="38100" dir="2700000" algn="tl" rotWithShape="0">
                <a:prstClr val="black">
                  <a:alpha val="40000"/>
                </a:prstClr>
              </a:outerShdw>
            </a:effectLst>
            <a:latin typeface="Cambria" panose="02040503050406030204" pitchFamily="18" charset="0"/>
          </a:endParaRPr>
        </a:p>
        <a:p xmlns:a="http://schemas.openxmlformats.org/drawingml/2006/main">
          <a:pPr algn="ctr"/>
          <a:r>
            <a:rPr lang="en-US" sz="1000" b="1" dirty="0">
              <a:solidFill>
                <a:sysClr val="windowText" lastClr="000000"/>
              </a:solidFill>
              <a:effectLst/>
              <a:latin typeface="Georgia" panose="02040502050405020303" pitchFamily="18" charset="0"/>
            </a:rPr>
            <a:t>1,0</a:t>
          </a:r>
        </a:p>
        <a:p xmlns:a="http://schemas.openxmlformats.org/drawingml/2006/main">
          <a:pPr algn="ctr"/>
          <a:r>
            <a:rPr lang="sr-Cyrl-CS" sz="1000" b="1" dirty="0">
              <a:solidFill>
                <a:sysClr val="windowText" lastClr="000000"/>
              </a:solidFill>
              <a:effectLst/>
              <a:latin typeface="Georgia" panose="02040502050405020303" pitchFamily="18" charset="0"/>
            </a:rPr>
            <a:t>остали,</a:t>
          </a:r>
          <a:r>
            <a:rPr lang="sr-Cyrl-CS" sz="1000" b="1" baseline="0" dirty="0">
              <a:solidFill>
                <a:sysClr val="windowText" lastClr="000000"/>
              </a:solidFill>
              <a:effectLst/>
              <a:latin typeface="Georgia" panose="02040502050405020303" pitchFamily="18" charset="0"/>
            </a:rPr>
            <a:t> </a:t>
          </a:r>
          <a:r>
            <a:rPr lang="sr-Cyrl-CS" sz="1000" b="1" dirty="0">
              <a:solidFill>
                <a:sysClr val="windowText" lastClr="000000"/>
              </a:solidFill>
              <a:effectLst/>
              <a:latin typeface="Georgia" panose="02040502050405020303" pitchFamily="18" charset="0"/>
            </a:rPr>
            <a:t>једнократни непорески приходи</a:t>
          </a:r>
          <a:endParaRPr lang="sr-Cyrl-RS" sz="1000" b="1" dirty="0">
            <a:solidFill>
              <a:sysClr val="windowText" lastClr="000000"/>
            </a:solidFill>
            <a:effectLst/>
            <a:latin typeface="Georgia" panose="02040502050405020303" pitchFamily="18" charset="0"/>
          </a:endParaRPr>
        </a:p>
        <a:p xmlns:a="http://schemas.openxmlformats.org/drawingml/2006/main">
          <a:endParaRPr lang="sr-Cyrl-RS" dirty="0"/>
        </a:p>
      </cdr:txBody>
    </cdr:sp>
  </cdr:relSizeAnchor>
  <cdr:relSizeAnchor xmlns:cdr="http://schemas.openxmlformats.org/drawingml/2006/chartDrawing">
    <cdr:from>
      <cdr:x>0.59578</cdr:x>
      <cdr:y>0.62564</cdr:y>
    </cdr:from>
    <cdr:to>
      <cdr:x>0.74107</cdr:x>
      <cdr:y>0.86326</cdr:y>
    </cdr:to>
    <cdr:sp macro="" textlink="">
      <cdr:nvSpPr>
        <cdr:cNvPr id="26" name="Rounded Rectangle 25"/>
        <cdr:cNvSpPr/>
      </cdr:nvSpPr>
      <cdr:spPr>
        <a:xfrm xmlns:a="http://schemas.openxmlformats.org/drawingml/2006/main">
          <a:off x="5390968" y="2590800"/>
          <a:ext cx="1314667" cy="983997"/>
        </a:xfrm>
        <a:prstGeom xmlns:a="http://schemas.openxmlformats.org/drawingml/2006/main" prst="roundRect">
          <a:avLst/>
        </a:prstGeom>
        <a:solidFill xmlns:a="http://schemas.openxmlformats.org/drawingml/2006/main">
          <a:srgbClr val="CC0000">
            <a:alpha val="68000"/>
          </a:srgbClr>
        </a:solidFill>
        <a:ln xmlns:a="http://schemas.openxmlformats.org/drawingml/2006/main">
          <a:solidFill>
            <a:srgbClr val="916409">
              <a:alpha val="69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144000" anchor="ctr" anchorCtr="0"/>
        <a:lstStyle xmlns:a="http://schemas.openxmlformats.org/drawingml/2006/main"/>
        <a:p xmlns:a="http://schemas.openxmlformats.org/drawingml/2006/main">
          <a:pPr algn="ctr"/>
          <a:r>
            <a:rPr lang="en-US" sz="1000" b="1" dirty="0">
              <a:solidFill>
                <a:sysClr val="windowText" lastClr="000000"/>
              </a:solidFill>
              <a:effectLst/>
              <a:latin typeface="Georgia" panose="02040502050405020303" pitchFamily="18" charset="0"/>
            </a:rPr>
            <a:t>0,7</a:t>
          </a:r>
          <a:endParaRPr lang="sr-Latn-CS" sz="1000" b="1" dirty="0">
            <a:solidFill>
              <a:sysClr val="windowText" lastClr="000000"/>
            </a:solidFill>
            <a:effectLst/>
            <a:latin typeface="Georgia" panose="02040502050405020303" pitchFamily="18" charset="0"/>
          </a:endParaRPr>
        </a:p>
        <a:p xmlns:a="http://schemas.openxmlformats.org/drawingml/2006/main">
          <a:pPr algn="ctr"/>
          <a:r>
            <a:rPr lang="sr-Cyrl-CS" sz="1000" b="1" dirty="0">
              <a:solidFill>
                <a:sysClr val="windowText" lastClr="000000"/>
              </a:solidFill>
              <a:effectLst/>
              <a:latin typeface="Georgia" panose="02040502050405020303" pitchFamily="18" charset="0"/>
            </a:rPr>
            <a:t>смањење плата у јавном </a:t>
          </a:r>
          <a:r>
            <a:rPr lang="sr-Cyrl-CS" sz="1000" b="1" dirty="0" smtClean="0">
              <a:solidFill>
                <a:sysClr val="windowText" lastClr="000000"/>
              </a:solidFill>
              <a:effectLst/>
              <a:latin typeface="Georgia" panose="02040502050405020303" pitchFamily="18" charset="0"/>
            </a:rPr>
            <a:t>с</a:t>
          </a:r>
          <a:r>
            <a:rPr lang="sr-Cyrl-RS" sz="1000" b="1" dirty="0" smtClean="0">
              <a:solidFill>
                <a:sysClr val="windowText" lastClr="000000"/>
              </a:solidFill>
              <a:latin typeface="Georgia" panose="02040502050405020303" pitchFamily="18" charset="0"/>
            </a:rPr>
            <a:t>ек</a:t>
          </a:r>
          <a:r>
            <a:rPr lang="sr-Cyrl-CS" sz="1000" b="1" dirty="0" smtClean="0">
              <a:solidFill>
                <a:sysClr val="windowText" lastClr="000000"/>
              </a:solidFill>
              <a:effectLst/>
              <a:latin typeface="Georgia" panose="02040502050405020303" pitchFamily="18" charset="0"/>
            </a:rPr>
            <a:t>тору</a:t>
          </a:r>
          <a:endParaRPr lang="sr-Latn-CS" sz="1000" b="1" dirty="0">
            <a:solidFill>
              <a:sysClr val="windowText" lastClr="000000"/>
            </a:solidFill>
            <a:effectLst/>
            <a:latin typeface="Georgia" panose="02040502050405020303" pitchFamily="18" charset="0"/>
          </a:endParaRPr>
        </a:p>
      </cdr:txBody>
    </cdr:sp>
  </cdr:relSizeAnchor>
  <cdr:relSizeAnchor xmlns:cdr="http://schemas.openxmlformats.org/drawingml/2006/chartDrawing">
    <cdr:from>
      <cdr:x>0.5859</cdr:x>
      <cdr:y>0.50899</cdr:y>
    </cdr:from>
    <cdr:to>
      <cdr:x>0.74068</cdr:x>
      <cdr:y>0.66131</cdr:y>
    </cdr:to>
    <cdr:sp macro="" textlink="">
      <cdr:nvSpPr>
        <cdr:cNvPr id="27" name="TextBox 14"/>
        <cdr:cNvSpPr txBox="1"/>
      </cdr:nvSpPr>
      <cdr:spPr>
        <a:xfrm xmlns:a="http://schemas.openxmlformats.org/drawingml/2006/main">
          <a:off x="3664664" y="1827094"/>
          <a:ext cx="968110" cy="546776"/>
        </a:xfrm>
        <a:prstGeom xmlns:a="http://schemas.openxmlformats.org/drawingml/2006/main" prst="rect">
          <a:avLst/>
        </a:prstGeom>
      </cdr:spPr>
    </cdr:sp>
  </cdr:relSizeAnchor>
  <cdr:relSizeAnchor xmlns:cdr="http://schemas.openxmlformats.org/drawingml/2006/chartDrawing">
    <cdr:from>
      <cdr:x>0.57273</cdr:x>
      <cdr:y>0.52964</cdr:y>
    </cdr:from>
    <cdr:to>
      <cdr:x>0.72751</cdr:x>
      <cdr:y>0.68196</cdr:y>
    </cdr:to>
    <cdr:sp macro="" textlink="">
      <cdr:nvSpPr>
        <cdr:cNvPr id="28" name="TextBox 14"/>
        <cdr:cNvSpPr txBox="1"/>
      </cdr:nvSpPr>
      <cdr:spPr>
        <a:xfrm xmlns:a="http://schemas.openxmlformats.org/drawingml/2006/main">
          <a:off x="3582286" y="1901235"/>
          <a:ext cx="968110" cy="546776"/>
        </a:xfrm>
        <a:prstGeom xmlns:a="http://schemas.openxmlformats.org/drawingml/2006/main" prst="rect">
          <a:avLst/>
        </a:prstGeom>
      </cdr:spPr>
    </cdr:sp>
  </cdr:relSizeAnchor>
  <cdr:relSizeAnchor xmlns:cdr="http://schemas.openxmlformats.org/drawingml/2006/chartDrawing">
    <cdr:from>
      <cdr:x>0.55824</cdr:x>
      <cdr:y>0.57095</cdr:y>
    </cdr:from>
    <cdr:to>
      <cdr:x>0.70748</cdr:x>
      <cdr:y>0.70721</cdr:y>
    </cdr:to>
    <cdr:sp macro="" textlink="">
      <cdr:nvSpPr>
        <cdr:cNvPr id="29" name="TextBox 14"/>
        <cdr:cNvSpPr txBox="1"/>
      </cdr:nvSpPr>
      <cdr:spPr>
        <a:xfrm xmlns:a="http://schemas.openxmlformats.org/drawingml/2006/main">
          <a:off x="3491670" y="2049516"/>
          <a:ext cx="933422" cy="489112"/>
        </a:xfrm>
        <a:prstGeom xmlns:a="http://schemas.openxmlformats.org/drawingml/2006/main" prst="rect">
          <a:avLst/>
        </a:prstGeom>
      </cdr:spPr>
    </cdr:sp>
  </cdr:relSizeAnchor>
  <cdr:relSizeAnchor xmlns:cdr="http://schemas.openxmlformats.org/drawingml/2006/chartDrawing">
    <cdr:from>
      <cdr:x>0.1625</cdr:x>
      <cdr:y>0.39418</cdr:y>
    </cdr:from>
    <cdr:to>
      <cdr:x>0.27417</cdr:x>
      <cdr:y>0.50067</cdr:y>
    </cdr:to>
    <cdr:sp macro="" textlink="">
      <cdr:nvSpPr>
        <cdr:cNvPr id="30" name="TextBox 11"/>
        <cdr:cNvSpPr txBox="1"/>
      </cdr:nvSpPr>
      <cdr:spPr>
        <a:xfrm xmlns:a="http://schemas.openxmlformats.org/drawingml/2006/main">
          <a:off x="1016412" y="1414960"/>
          <a:ext cx="698431" cy="382262"/>
        </a:xfrm>
        <a:prstGeom xmlns:a="http://schemas.openxmlformats.org/drawingml/2006/main" prst="rect">
          <a:avLst/>
        </a:prstGeom>
      </cdr:spPr>
    </cdr:sp>
  </cdr:relSizeAnchor>
  <cdr:relSizeAnchor xmlns:cdr="http://schemas.openxmlformats.org/drawingml/2006/chartDrawing">
    <cdr:from>
      <cdr:x>0.16382</cdr:x>
      <cdr:y>0.20829</cdr:y>
    </cdr:from>
    <cdr:to>
      <cdr:x>0.27548</cdr:x>
      <cdr:y>0.31478</cdr:y>
    </cdr:to>
    <cdr:sp macro="" textlink="">
      <cdr:nvSpPr>
        <cdr:cNvPr id="31" name="TextBox 11"/>
        <cdr:cNvSpPr txBox="1"/>
      </cdr:nvSpPr>
      <cdr:spPr>
        <a:xfrm xmlns:a="http://schemas.openxmlformats.org/drawingml/2006/main">
          <a:off x="1024650" y="747695"/>
          <a:ext cx="698431" cy="382262"/>
        </a:xfrm>
        <a:prstGeom xmlns:a="http://schemas.openxmlformats.org/drawingml/2006/main" prst="rect">
          <a:avLst/>
        </a:prstGeom>
      </cdr:spPr>
    </cdr:sp>
  </cdr:relSizeAnchor>
  <cdr:relSizeAnchor xmlns:cdr="http://schemas.openxmlformats.org/drawingml/2006/chartDrawing">
    <cdr:from>
      <cdr:x>0.81252</cdr:x>
      <cdr:y>0.47818</cdr:y>
    </cdr:from>
    <cdr:to>
      <cdr:x>0.91686</cdr:x>
      <cdr:y>0.55268</cdr:y>
    </cdr:to>
    <cdr:sp macro="" textlink="">
      <cdr:nvSpPr>
        <cdr:cNvPr id="32" name="TextBox 15"/>
        <cdr:cNvSpPr txBox="1"/>
      </cdr:nvSpPr>
      <cdr:spPr>
        <a:xfrm xmlns:a="http://schemas.openxmlformats.org/drawingml/2006/main">
          <a:off x="5082132" y="1716488"/>
          <a:ext cx="652620" cy="267429"/>
        </a:xfrm>
        <a:prstGeom xmlns:a="http://schemas.openxmlformats.org/drawingml/2006/main" prst="rect">
          <a:avLst/>
        </a:prstGeom>
      </cdr:spPr>
    </cdr:sp>
  </cdr:relSizeAnchor>
  <cdr:relSizeAnchor xmlns:cdr="http://schemas.openxmlformats.org/drawingml/2006/chartDrawing">
    <cdr:from>
      <cdr:x>0.75171</cdr:x>
      <cdr:y>0.71764</cdr:y>
    </cdr:from>
    <cdr:to>
      <cdr:x>0.87329</cdr:x>
      <cdr:y>0.85249</cdr:y>
    </cdr:to>
    <cdr:sp macro="" textlink="">
      <cdr:nvSpPr>
        <cdr:cNvPr id="33" name="Rounded Rectangle 32"/>
        <cdr:cNvSpPr/>
      </cdr:nvSpPr>
      <cdr:spPr>
        <a:xfrm xmlns:a="http://schemas.openxmlformats.org/drawingml/2006/main">
          <a:off x="6610168" y="2971800"/>
          <a:ext cx="1069111" cy="558421"/>
        </a:xfrm>
        <a:prstGeom xmlns:a="http://schemas.openxmlformats.org/drawingml/2006/main" prst="roundRect">
          <a:avLst/>
        </a:prstGeom>
        <a:solidFill xmlns:a="http://schemas.openxmlformats.org/drawingml/2006/main">
          <a:srgbClr val="7030A0">
            <a:alpha val="64000"/>
          </a:srgbClr>
        </a:solidFill>
        <a:ln xmlns:a="http://schemas.openxmlformats.org/drawingml/2006/main">
          <a:solidFill>
            <a:srgbClr val="916409">
              <a:alpha val="69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000" b="1" dirty="0">
              <a:solidFill>
                <a:sysClr val="windowText" lastClr="000000"/>
              </a:solidFill>
              <a:effectLst/>
              <a:latin typeface="Georgia" panose="02040502050405020303" pitchFamily="18" charset="0"/>
            </a:rPr>
            <a:t>0,5</a:t>
          </a:r>
          <a:endParaRPr lang="sr-Cyrl-RS" sz="1000" b="1" dirty="0">
            <a:solidFill>
              <a:sysClr val="windowText" lastClr="000000"/>
            </a:solidFill>
            <a:effectLst/>
            <a:latin typeface="Georgia" panose="02040502050405020303" pitchFamily="18" charset="0"/>
          </a:endParaRPr>
        </a:p>
        <a:p xmlns:a="http://schemas.openxmlformats.org/drawingml/2006/main">
          <a:pPr algn="ctr"/>
          <a:r>
            <a:rPr lang="sr-Cyrl-CS" sz="1000" b="1" dirty="0">
              <a:solidFill>
                <a:sysClr val="windowText" lastClr="000000"/>
              </a:solidFill>
              <a:latin typeface="Georgia" panose="02040502050405020303" pitchFamily="18" charset="0"/>
            </a:rPr>
            <a:t>смањење пензија</a:t>
          </a:r>
          <a:endParaRPr lang="sr-Cyrl-RS" sz="1000" b="1" dirty="0">
            <a:solidFill>
              <a:sysClr val="windowText" lastClr="000000"/>
            </a:solidFill>
            <a:latin typeface="Georgia" panose="02040502050405020303" pitchFamily="18" charset="0"/>
          </a:endParaRPr>
        </a:p>
      </cdr:txBody>
    </cdr:sp>
  </cdr:relSizeAnchor>
  <cdr:relSizeAnchor xmlns:cdr="http://schemas.openxmlformats.org/drawingml/2006/chartDrawing">
    <cdr:from>
      <cdr:x>0.17514</cdr:x>
      <cdr:y>0.09064</cdr:y>
    </cdr:from>
    <cdr:to>
      <cdr:x>0.96187</cdr:x>
      <cdr:y>0.73558</cdr:y>
    </cdr:to>
    <cdr:cxnSp macro="">
      <cdr:nvCxnSpPr>
        <cdr:cNvPr id="8" name="Straight Arrow Connector 7"/>
        <cdr:cNvCxnSpPr/>
      </cdr:nvCxnSpPr>
      <cdr:spPr>
        <a:xfrm xmlns:a="http://schemas.openxmlformats.org/drawingml/2006/main">
          <a:off x="1540090" y="375345"/>
          <a:ext cx="6918110" cy="267075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0.33836</cdr:x>
      <cdr:y>0.22902</cdr:y>
    </cdr:from>
    <cdr:to>
      <cdr:x>0.69542</cdr:x>
      <cdr:y>0.42546</cdr:y>
    </cdr:to>
    <cdr:sp macro="" textlink="">
      <cdr:nvSpPr>
        <cdr:cNvPr id="9" name="TextBox 8"/>
        <cdr:cNvSpPr txBox="1"/>
      </cdr:nvSpPr>
      <cdr:spPr>
        <a:xfrm xmlns:a="http://schemas.openxmlformats.org/drawingml/2006/main" rot="1265260">
          <a:off x="2975366" y="948391"/>
          <a:ext cx="3139800" cy="813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Cyrl-CS" sz="1100" b="1" dirty="0">
              <a:solidFill>
                <a:sysClr val="windowText" lastClr="000000"/>
              </a:solidFill>
              <a:latin typeface="Georgia" panose="02040502050405020303" pitchFamily="18" charset="0"/>
            </a:rPr>
            <a:t>Укупно прилагођавање</a:t>
          </a:r>
          <a:r>
            <a:rPr lang="sr-Cyrl-CS" sz="1100" b="1" baseline="0" dirty="0">
              <a:solidFill>
                <a:sysClr val="windowText" lastClr="000000"/>
              </a:solidFill>
              <a:latin typeface="Georgia" panose="02040502050405020303" pitchFamily="18" charset="0"/>
            </a:rPr>
            <a:t> </a:t>
          </a:r>
          <a:r>
            <a:rPr lang="en-US" sz="1100" b="1" dirty="0">
              <a:solidFill>
                <a:sysClr val="windowText" lastClr="000000"/>
              </a:solidFill>
              <a:latin typeface="Georgia" panose="02040502050405020303" pitchFamily="18" charset="0"/>
            </a:rPr>
            <a:t>7,3</a:t>
          </a:r>
          <a:r>
            <a:rPr lang="sr-Cyrl-CS" sz="1100" b="1" dirty="0">
              <a:solidFill>
                <a:sysClr val="windowText" lastClr="000000"/>
              </a:solidFill>
              <a:latin typeface="Georgia" panose="02040502050405020303" pitchFamily="18" charset="0"/>
            </a:rPr>
            <a:t>% БДП,</a:t>
          </a:r>
          <a:r>
            <a:rPr lang="en-US" sz="1100" b="1" dirty="0">
              <a:solidFill>
                <a:sysClr val="windowText" lastClr="000000"/>
              </a:solidFill>
              <a:latin typeface="Georgia" panose="02040502050405020303" pitchFamily="18" charset="0"/>
            </a:rPr>
            <a:t> </a:t>
          </a:r>
          <a:r>
            <a:rPr lang="sr-Cyrl-CS" sz="1100" b="1" dirty="0">
              <a:solidFill>
                <a:sysClr val="windowText" lastClr="000000"/>
              </a:solidFill>
              <a:latin typeface="Georgia" panose="02040502050405020303" pitchFamily="18" charset="0"/>
            </a:rPr>
            <a:t>од</a:t>
          </a:r>
          <a:r>
            <a:rPr lang="sr-Cyrl-CS" sz="1100" b="1" baseline="0" dirty="0">
              <a:solidFill>
                <a:sysClr val="windowText" lastClr="000000"/>
              </a:solidFill>
              <a:latin typeface="Georgia" panose="02040502050405020303" pitchFamily="18" charset="0"/>
            </a:rPr>
            <a:t> чега </a:t>
          </a:r>
          <a:r>
            <a:rPr lang="sr-Latn-RS" b="1" dirty="0">
              <a:latin typeface="Georgia" panose="02040502050405020303" pitchFamily="18" charset="0"/>
            </a:rPr>
            <a:t>6</a:t>
          </a:r>
          <a:r>
            <a:rPr lang="sr-Cyrl-CS" sz="1100" b="1" dirty="0" smtClean="0">
              <a:solidFill>
                <a:sysClr val="windowText" lastClr="000000"/>
              </a:solidFill>
              <a:latin typeface="Georgia" panose="02040502050405020303" pitchFamily="18" charset="0"/>
            </a:rPr>
            <a:t>% </a:t>
          </a:r>
          <a:r>
            <a:rPr lang="sr-Cyrl-CS" sz="1100" b="1" dirty="0">
              <a:solidFill>
                <a:sysClr val="windowText" lastClr="000000"/>
              </a:solidFill>
              <a:latin typeface="Georgia" panose="02040502050405020303" pitchFamily="18" charset="0"/>
            </a:rPr>
            <a:t>БДП</a:t>
          </a:r>
          <a:r>
            <a:rPr lang="en-US" sz="1100" b="1" dirty="0">
              <a:solidFill>
                <a:sysClr val="windowText" lastClr="000000"/>
              </a:solidFill>
              <a:latin typeface="Georgia" panose="02040502050405020303" pitchFamily="18" charset="0"/>
            </a:rPr>
            <a:t> </a:t>
          </a:r>
          <a:r>
            <a:rPr lang="sr-Cyrl-CS" sz="1100" b="1" dirty="0">
              <a:solidFill>
                <a:sysClr val="windowText" lastClr="000000"/>
              </a:solidFill>
              <a:latin typeface="Georgia" panose="02040502050405020303" pitchFamily="18" charset="0"/>
            </a:rPr>
            <a:t>трајног структурног карактера</a:t>
          </a:r>
          <a:endParaRPr lang="sr-Latn-CS" sz="1100" b="1" dirty="0">
            <a:solidFill>
              <a:sysClr val="windowText" lastClr="000000"/>
            </a:solidFill>
            <a:latin typeface="Georgia" panose="02040502050405020303" pitchFamily="18" charset="0"/>
          </a:endParaRPr>
        </a:p>
      </cdr:txBody>
    </cdr:sp>
  </cdr:relSizeAnchor>
  <cdr:relSizeAnchor xmlns:cdr="http://schemas.openxmlformats.org/drawingml/2006/chartDrawing">
    <cdr:from>
      <cdr:x>0.82983</cdr:x>
      <cdr:y>0.27854</cdr:y>
    </cdr:from>
    <cdr:to>
      <cdr:x>0.98737</cdr:x>
      <cdr:y>0.55203</cdr:y>
    </cdr:to>
    <cdr:sp macro="" textlink="">
      <cdr:nvSpPr>
        <cdr:cNvPr id="10" name="Rounded Rectangle 9"/>
        <cdr:cNvSpPr/>
      </cdr:nvSpPr>
      <cdr:spPr>
        <a:xfrm xmlns:a="http://schemas.openxmlformats.org/drawingml/2006/main">
          <a:off x="7508774" y="1153449"/>
          <a:ext cx="1425493" cy="1132552"/>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b="1" dirty="0">
              <a:solidFill>
                <a:sysClr val="windowText" lastClr="000000"/>
              </a:solidFill>
              <a:latin typeface="Georgia" panose="02040502050405020303" pitchFamily="18" charset="0"/>
            </a:rPr>
            <a:t>-2,1 </a:t>
          </a:r>
          <a:r>
            <a:rPr lang="sr-Cyrl-CS" sz="1000" b="1" dirty="0">
              <a:solidFill>
                <a:sysClr val="windowText" lastClr="000000"/>
              </a:solidFill>
              <a:latin typeface="Georgia" panose="02040502050405020303" pitchFamily="18" charset="0"/>
            </a:rPr>
            <a:t>остало</a:t>
          </a:r>
          <a:r>
            <a:rPr lang="sr-Cyrl-CS" sz="1000" b="1" baseline="0" dirty="0">
              <a:solidFill>
                <a:sysClr val="windowText" lastClr="000000"/>
              </a:solidFill>
              <a:latin typeface="Georgia" panose="02040502050405020303" pitchFamily="18" charset="0"/>
            </a:rPr>
            <a:t> прилагођавање на расходима, </a:t>
          </a:r>
          <a:r>
            <a:rPr lang="sr-Cyrl-CS" sz="1000" b="1" baseline="0" dirty="0" smtClean="0">
              <a:solidFill>
                <a:sysClr val="windowText" lastClr="000000"/>
              </a:solidFill>
              <a:latin typeface="Georgia" panose="02040502050405020303" pitchFamily="18" charset="0"/>
            </a:rPr>
            <a:t>укљ</a:t>
          </a:r>
          <a:r>
            <a:rPr lang="sr-Cyrl-RS" sz="1000" b="1" dirty="0" smtClean="0">
              <a:solidFill>
                <a:sysClr val="windowText" lastClr="000000"/>
              </a:solidFill>
              <a:latin typeface="Georgia" panose="02040502050405020303" pitchFamily="18" charset="0"/>
            </a:rPr>
            <a:t>учујући </a:t>
          </a:r>
          <a:r>
            <a:rPr lang="sr-Cyrl-CS" sz="1000" b="1" baseline="0" dirty="0" smtClean="0">
              <a:solidFill>
                <a:sysClr val="windowText" lastClr="000000"/>
              </a:solidFill>
              <a:latin typeface="Georgia" panose="02040502050405020303" pitchFamily="18" charset="0"/>
            </a:rPr>
            <a:t>преузимање </a:t>
          </a:r>
          <a:r>
            <a:rPr lang="sr-Cyrl-CS" sz="1000" b="1" baseline="0" dirty="0">
              <a:solidFill>
                <a:sysClr val="windowText" lastClr="000000"/>
              </a:solidFill>
              <a:latin typeface="Georgia" panose="02040502050405020303" pitchFamily="18" charset="0"/>
            </a:rPr>
            <a:t>дуга</a:t>
          </a:r>
          <a:endParaRPr lang="en-US" sz="1000" b="1" dirty="0">
            <a:solidFill>
              <a:sysClr val="windowText" lastClr="000000"/>
            </a:solidFill>
            <a:latin typeface="Georgia" panose="02040502050405020303" pitchFamily="18" charset="0"/>
          </a:endParaRPr>
        </a:p>
        <a:p xmlns:a="http://schemas.openxmlformats.org/drawingml/2006/main">
          <a:endParaRPr lang="sr-Latn-RS" sz="1000" dirty="0">
            <a:latin typeface="Georgia" panose="02040502050405020303"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4919" tIns="47460" rIns="94919" bIns="47460" rtlCol="0"/>
          <a:lstStyle>
            <a:lvl1pPr algn="l">
              <a:defRPr sz="1200"/>
            </a:lvl1pPr>
          </a:lstStyle>
          <a:p>
            <a:endParaRPr lang="en-US"/>
          </a:p>
        </p:txBody>
      </p:sp>
      <p:sp>
        <p:nvSpPr>
          <p:cNvPr id="3" name="Date Placeholder 2"/>
          <p:cNvSpPr>
            <a:spLocks noGrp="1"/>
          </p:cNvSpPr>
          <p:nvPr>
            <p:ph type="dt" idx="1"/>
          </p:nvPr>
        </p:nvSpPr>
        <p:spPr>
          <a:xfrm>
            <a:off x="3884613" y="0"/>
            <a:ext cx="2971800" cy="493633"/>
          </a:xfrm>
          <a:prstGeom prst="rect">
            <a:avLst/>
          </a:prstGeom>
        </p:spPr>
        <p:txBody>
          <a:bodyPr vert="horz" lIns="94919" tIns="47460" rIns="94919" bIns="47460" rtlCol="0"/>
          <a:lstStyle>
            <a:lvl1pPr algn="r">
              <a:defRPr sz="1200"/>
            </a:lvl1pPr>
          </a:lstStyle>
          <a:p>
            <a:fld id="{D93AD216-10B5-4CDD-ABFF-8B9A17E7C2B1}" type="datetimeFigureOut">
              <a:rPr lang="en-US" smtClean="0"/>
              <a:pPr/>
              <a:t>13-12-2017</a:t>
            </a:fld>
            <a:endParaRPr lang="en-US"/>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4919" tIns="47460" rIns="94919" bIns="47460" rtlCol="0" anchor="ctr"/>
          <a:lstStyle/>
          <a:p>
            <a:endParaRPr lang="en-US"/>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4919" tIns="47460" rIns="94919" bIns="474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71800" cy="493633"/>
          </a:xfrm>
          <a:prstGeom prst="rect">
            <a:avLst/>
          </a:prstGeom>
        </p:spPr>
        <p:txBody>
          <a:bodyPr vert="horz" lIns="94919" tIns="47460" rIns="94919" bIns="4746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7317"/>
            <a:ext cx="2971800" cy="493633"/>
          </a:xfrm>
          <a:prstGeom prst="rect">
            <a:avLst/>
          </a:prstGeom>
        </p:spPr>
        <p:txBody>
          <a:bodyPr vert="horz" lIns="94919" tIns="47460" rIns="94919" bIns="47460" rtlCol="0" anchor="b"/>
          <a:lstStyle>
            <a:lvl1pPr algn="r">
              <a:defRPr sz="1200"/>
            </a:lvl1pPr>
          </a:lstStyle>
          <a:p>
            <a:fld id="{04D92449-2C10-4BB3-A612-EA3E6C99A1A8}" type="slidenum">
              <a:rPr lang="en-US" smtClean="0"/>
              <a:pPr/>
              <a:t>‹#›</a:t>
            </a:fld>
            <a:endParaRPr lang="en-US"/>
          </a:p>
        </p:txBody>
      </p:sp>
    </p:spTree>
    <p:extLst>
      <p:ext uri="{BB962C8B-B14F-4D97-AF65-F5344CB8AC3E}">
        <p14:creationId xmlns:p14="http://schemas.microsoft.com/office/powerpoint/2010/main" val="217996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92449-2C10-4BB3-A612-EA3E6C99A1A8}" type="slidenum">
              <a:rPr lang="en-US" smtClean="0"/>
              <a:pPr/>
              <a:t>1</a:t>
            </a:fld>
            <a:endParaRPr lang="en-US"/>
          </a:p>
        </p:txBody>
      </p:sp>
    </p:spTree>
    <p:extLst>
      <p:ext uri="{BB962C8B-B14F-4D97-AF65-F5344CB8AC3E}">
        <p14:creationId xmlns:p14="http://schemas.microsoft.com/office/powerpoint/2010/main" val="277576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r>
              <a:rPr lang="sr-Cyrl-CS" dirty="0" smtClean="0"/>
              <a:t>Области су делимично измењене и преименоване у односу на прошлогодишње</a:t>
            </a:r>
            <a:r>
              <a:rPr lang="sr-Cyrl-CS" baseline="0" dirty="0" smtClean="0"/>
              <a:t> дате у Смерницама ЕК – </a:t>
            </a:r>
            <a:r>
              <a:rPr lang="sr-Cyrl-CS" b="1" baseline="0" dirty="0" smtClean="0"/>
              <a:t>претходно осам кључних области</a:t>
            </a:r>
          </a:p>
          <a:p>
            <a:pPr marL="177975" indent="-177975">
              <a:buFont typeface="Arial" panose="020B0604020202020204" pitchFamily="34" charset="0"/>
              <a:buChar char="•"/>
            </a:pPr>
            <a:endParaRPr lang="sr-Cyrl-CS" b="1" baseline="0" dirty="0" smtClean="0"/>
          </a:p>
          <a:p>
            <a:pPr marL="177975" indent="-177975" defTabSz="949198">
              <a:buFont typeface="Arial" panose="020B0604020202020204" pitchFamily="34" charset="0"/>
              <a:buChar char="•"/>
              <a:defRPr/>
            </a:pPr>
            <a:r>
              <a:rPr lang="ru-RU" dirty="0" smtClean="0"/>
              <a:t>Приликом израде Поглавља 4. ЕРП документа неопходно</a:t>
            </a:r>
            <a:r>
              <a:rPr lang="ru-RU" baseline="0" dirty="0" smtClean="0"/>
              <a:t> </a:t>
            </a:r>
            <a:r>
              <a:rPr lang="ru-RU" dirty="0" smtClean="0"/>
              <a:t>је нагласити активности,</a:t>
            </a:r>
            <a:r>
              <a:rPr lang="ru-RU" baseline="0" dirty="0" smtClean="0"/>
              <a:t> које су дефинисане у оквиру ПСР у прошлогодишњем ЕРП документу, а чијим су </a:t>
            </a:r>
            <a:r>
              <a:rPr lang="ru-RU" dirty="0" smtClean="0"/>
              <a:t>спровођењем у претходних годину дана ублажени проблеми, повећана конкурентност и запосленост. Такође,</a:t>
            </a:r>
            <a:r>
              <a:rPr lang="ru-RU" baseline="0" dirty="0" smtClean="0"/>
              <a:t> </a:t>
            </a:r>
            <a:r>
              <a:rPr lang="ru-RU" dirty="0" smtClean="0"/>
              <a:t>у новом ЕРП документу </a:t>
            </a:r>
            <a:r>
              <a:rPr lang="ru-RU" baseline="0" dirty="0" smtClean="0"/>
              <a:t>неопходно је </a:t>
            </a:r>
            <a:r>
              <a:rPr lang="ru-RU" dirty="0" smtClean="0"/>
              <a:t>навести нове препреке и изазове уколико су се исте у међувремену појавиле. </a:t>
            </a:r>
          </a:p>
          <a:p>
            <a:pPr defTabSz="949198">
              <a:defRPr/>
            </a:pPr>
            <a:endParaRPr lang="ru-RU" dirty="0" smtClean="0"/>
          </a:p>
          <a:p>
            <a:pPr marL="177975" indent="-177975" defTabSz="949198">
              <a:buFont typeface="Arial" panose="020B0604020202020204" pitchFamily="34" charset="0"/>
              <a:buChar char="•"/>
              <a:defRPr/>
            </a:pPr>
            <a:r>
              <a:rPr lang="ru-RU" dirty="0" smtClean="0"/>
              <a:t>Прелиминарна листа ПСР за ЕРП 2017-2019  има</a:t>
            </a:r>
            <a:r>
              <a:rPr lang="ru-RU" baseline="0" dirty="0" smtClean="0"/>
              <a:t> </a:t>
            </a:r>
            <a:r>
              <a:rPr lang="ru-RU" b="1" baseline="0" dirty="0" smtClean="0"/>
              <a:t>15 Приоритетних структурних реформи (ПСР) </a:t>
            </a:r>
            <a:r>
              <a:rPr lang="ru-RU" baseline="0" dirty="0" smtClean="0"/>
              <a:t>дефинисаних у сарадњи са ресорним министарствима и институцијама.</a:t>
            </a:r>
          </a:p>
          <a:p>
            <a:pPr defTabSz="949198">
              <a:defRPr/>
            </a:pPr>
            <a:endParaRPr lang="ru-RU" baseline="0" dirty="0" smtClean="0"/>
          </a:p>
          <a:p>
            <a:pPr marL="177975" indent="-177975">
              <a:buFont typeface="Arial" panose="020B0604020202020204" pitchFamily="34" charset="0"/>
              <a:buChar char="•"/>
            </a:pPr>
            <a:r>
              <a:rPr lang="ru-RU" dirty="0" smtClean="0"/>
              <a:t>Састављен</a:t>
            </a:r>
            <a:r>
              <a:rPr lang="ru-RU" baseline="0" dirty="0" smtClean="0"/>
              <a:t> је </a:t>
            </a:r>
            <a:r>
              <a:rPr lang="ru-RU" dirty="0" smtClean="0"/>
              <a:t>детаљан приказ предложених ПСР </a:t>
            </a:r>
            <a:r>
              <a:rPr lang="ru-RU" baseline="0" dirty="0" smtClean="0"/>
              <a:t>и обављена је анализа </a:t>
            </a:r>
            <a:r>
              <a:rPr lang="ru-RU" dirty="0" smtClean="0"/>
              <a:t>утицаја сваке појединачне ПСР на конкурентност и друштво.  </a:t>
            </a:r>
          </a:p>
          <a:p>
            <a:pPr marL="177975" indent="-177975">
              <a:buFont typeface="Arial" panose="020B0604020202020204" pitchFamily="34" charset="0"/>
              <a:buChar char="•"/>
            </a:pPr>
            <a:endParaRPr lang="ru-RU" dirty="0" smtClean="0"/>
          </a:p>
          <a:p>
            <a:pPr marL="177975" indent="-177975" defTabSz="949198">
              <a:buFont typeface="Arial" panose="020B0604020202020204" pitchFamily="34" charset="0"/>
              <a:buChar char="•"/>
              <a:defRPr/>
            </a:pPr>
            <a:endParaRPr lang="ru-RU" baseline="0" dirty="0" smtClean="0"/>
          </a:p>
          <a:p>
            <a:endParaRPr lang="sr-Cyrl-CS" baseline="0" dirty="0" smtClean="0"/>
          </a:p>
        </p:txBody>
      </p:sp>
      <p:sp>
        <p:nvSpPr>
          <p:cNvPr id="4" name="Slide Number Placeholder 3"/>
          <p:cNvSpPr>
            <a:spLocks noGrp="1"/>
          </p:cNvSpPr>
          <p:nvPr>
            <p:ph type="sldNum" sz="quarter" idx="10"/>
          </p:nvPr>
        </p:nvSpPr>
        <p:spPr/>
        <p:txBody>
          <a:bodyPr/>
          <a:lstStyle/>
          <a:p>
            <a:fld id="{04D92449-2C10-4BB3-A612-EA3E6C99A1A8}" type="slidenum">
              <a:rPr lang="en-US" smtClean="0"/>
              <a:pPr/>
              <a:t>20</a:t>
            </a:fld>
            <a:endParaRPr lang="en-US"/>
          </a:p>
        </p:txBody>
      </p:sp>
    </p:spTree>
    <p:extLst>
      <p:ext uri="{BB962C8B-B14F-4D97-AF65-F5344CB8AC3E}">
        <p14:creationId xmlns:p14="http://schemas.microsoft.com/office/powerpoint/2010/main" val="98462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21</a:t>
            </a:fld>
            <a:endParaRPr lang="en-US"/>
          </a:p>
        </p:txBody>
      </p:sp>
    </p:spTree>
    <p:extLst>
      <p:ext uri="{BB962C8B-B14F-4D97-AF65-F5344CB8AC3E}">
        <p14:creationId xmlns:p14="http://schemas.microsoft.com/office/powerpoint/2010/main" val="140045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p:txBody>
      </p:sp>
      <p:sp>
        <p:nvSpPr>
          <p:cNvPr id="4" name="Slide Number Placeholder 3"/>
          <p:cNvSpPr>
            <a:spLocks noGrp="1"/>
          </p:cNvSpPr>
          <p:nvPr>
            <p:ph type="sldNum" sz="quarter" idx="10"/>
          </p:nvPr>
        </p:nvSpPr>
        <p:spPr/>
        <p:txBody>
          <a:bodyPr/>
          <a:lstStyle/>
          <a:p>
            <a:fld id="{04D92449-2C10-4BB3-A612-EA3E6C99A1A8}" type="slidenum">
              <a:rPr lang="en-US" smtClean="0"/>
              <a:pPr/>
              <a:t>22</a:t>
            </a:fld>
            <a:endParaRPr lang="en-US"/>
          </a:p>
        </p:txBody>
      </p:sp>
    </p:spTree>
    <p:extLst>
      <p:ext uri="{BB962C8B-B14F-4D97-AF65-F5344CB8AC3E}">
        <p14:creationId xmlns:p14="http://schemas.microsoft.com/office/powerpoint/2010/main" val="140045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23</a:t>
            </a:fld>
            <a:endParaRPr lang="en-US"/>
          </a:p>
        </p:txBody>
      </p:sp>
    </p:spTree>
    <p:extLst>
      <p:ext uri="{BB962C8B-B14F-4D97-AF65-F5344CB8AC3E}">
        <p14:creationId xmlns:p14="http://schemas.microsoft.com/office/powerpoint/2010/main" val="140045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endParaRPr lang="ru-RU" dirty="0" smtClean="0"/>
          </a:p>
          <a:p>
            <a:pPr marL="177975" indent="-177975">
              <a:buFont typeface="Arial" panose="020B0604020202020204" pitchFamily="34" charset="0"/>
              <a:buChar char="•"/>
            </a:pPr>
            <a:r>
              <a:rPr lang="ru-RU" dirty="0" smtClean="0"/>
              <a:t>Област јавних</a:t>
            </a:r>
            <a:r>
              <a:rPr lang="ru-RU" baseline="0" dirty="0" smtClean="0"/>
              <a:t> финансија без измена у односу на прошлу годину – континуитет у спровођењу две ПСР из надлежности Министратсва финансија</a:t>
            </a:r>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24</a:t>
            </a:fld>
            <a:endParaRPr lang="en-US"/>
          </a:p>
        </p:txBody>
      </p:sp>
    </p:spTree>
    <p:extLst>
      <p:ext uri="{BB962C8B-B14F-4D97-AF65-F5344CB8AC3E}">
        <p14:creationId xmlns:p14="http://schemas.microsoft.com/office/powerpoint/2010/main" val="1400456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endParaRPr lang="ru-RU" dirty="0" smtClean="0"/>
          </a:p>
          <a:p>
            <a:pPr marL="177975" indent="-177975">
              <a:buFont typeface="Arial" panose="020B0604020202020204" pitchFamily="34" charset="0"/>
              <a:buChar char="•"/>
            </a:pPr>
            <a:r>
              <a:rPr lang="ru-RU" dirty="0" smtClean="0"/>
              <a:t>Област јавних</a:t>
            </a:r>
            <a:r>
              <a:rPr lang="ru-RU" baseline="0" dirty="0" smtClean="0"/>
              <a:t> финансија без измена у односу на прошлу годину – континуитет у спровођењу две ПСР из надлежности Министратсва финансија</a:t>
            </a:r>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25</a:t>
            </a:fld>
            <a:endParaRPr lang="en-US"/>
          </a:p>
        </p:txBody>
      </p:sp>
    </p:spTree>
    <p:extLst>
      <p:ext uri="{BB962C8B-B14F-4D97-AF65-F5344CB8AC3E}">
        <p14:creationId xmlns:p14="http://schemas.microsoft.com/office/powerpoint/2010/main" val="192392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92449-2C10-4BB3-A612-EA3E6C99A1A8}" type="slidenum">
              <a:rPr lang="en-US" smtClean="0"/>
              <a:pPr/>
              <a:t>26</a:t>
            </a:fld>
            <a:endParaRPr lang="en-US"/>
          </a:p>
        </p:txBody>
      </p:sp>
    </p:spTree>
    <p:extLst>
      <p:ext uri="{BB962C8B-B14F-4D97-AF65-F5344CB8AC3E}">
        <p14:creationId xmlns:p14="http://schemas.microsoft.com/office/powerpoint/2010/main" val="383034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r>
              <a:rPr lang="ru-RU" dirty="0" smtClean="0"/>
              <a:t>У оквиру европског семестра државе чланице ЕУ израђују документе Програми стабилности/програми конвергенције, и Национални програм реформи, којима се обезбеђује мултилатерални надзор и координација економских политика Европске Уније (EУ). </a:t>
            </a:r>
          </a:p>
          <a:p>
            <a:pPr marL="177975" indent="-177975">
              <a:buFont typeface="Arial" panose="020B0604020202020204" pitchFamily="34" charset="0"/>
              <a:buChar char="•"/>
            </a:pPr>
            <a:endParaRPr lang="ru-RU" dirty="0" smtClean="0"/>
          </a:p>
          <a:p>
            <a:pPr marL="177975" indent="-177975">
              <a:buFont typeface="Arial" panose="020B0604020202020204" pitchFamily="34" charset="0"/>
              <a:buChar char="•"/>
            </a:pPr>
            <a:r>
              <a:rPr lang="ru-RU" dirty="0" smtClean="0"/>
              <a:t>У циљу припреме за поменути процес, Република Србија, као држава кандидат за пријем у чланство ЕУ, у претприступном периоду израђује један документ под називом Програм економских реформи („Economic Reform Programme“- ЕРП) и тако учествује у процесу европски семестар „light“. Ова област</a:t>
            </a:r>
            <a:r>
              <a:rPr lang="ru-RU" baseline="0" dirty="0" smtClean="0"/>
              <a:t> биће детаљно адресирана у оквиру преговарачког поглавља 17. Економска и монетарна политика</a:t>
            </a:r>
            <a:endParaRPr lang="en-US" dirty="0"/>
          </a:p>
          <a:p>
            <a:pPr marL="177975" indent="-17797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2</a:t>
            </a:fld>
            <a:endParaRPr lang="en-US"/>
          </a:p>
        </p:txBody>
      </p:sp>
    </p:spTree>
    <p:extLst>
      <p:ext uri="{BB962C8B-B14F-4D97-AF65-F5344CB8AC3E}">
        <p14:creationId xmlns:p14="http://schemas.microsoft.com/office/powerpoint/2010/main" val="289819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75" indent="-177975">
              <a:buFont typeface="Arial" panose="020B0604020202020204" pitchFamily="34" charset="0"/>
              <a:buChar char="•"/>
            </a:pPr>
            <a:r>
              <a:rPr lang="sr-Cyrl-RS" dirty="0" smtClean="0"/>
              <a:t>Процес</a:t>
            </a:r>
            <a:r>
              <a:rPr lang="sr-Cyrl-RS" baseline="0" dirty="0" smtClean="0"/>
              <a:t> израде ЕРП почиње средином године када ЕК издаје смернице за израду ЕРП, да би крајем јануара наредне године ЕРП био достављен ЕК на разматрање. Маја сваке године ЕРП се представља на нивоу министара финансија и гувернера централних банака на економском дијалогу са државама чланицама који се одвија у току заседања Савета за економска и финансијска питања ЕУ у Бриселу. Резултат овог састанка су препоруке ЕКОФИН Савета, које треба уважити у надредном циклусу израде ЕРП. Сличну динамику имају и државе чланице ЕУ у изради својих докумената.</a:t>
            </a:r>
            <a:endParaRPr lang="en-US" dirty="0" smtClean="0"/>
          </a:p>
          <a:p>
            <a:pPr marL="177975" indent="-177975" defTabSz="949198">
              <a:buFont typeface="Arial" panose="020B0604020202020204" pitchFamily="34" charset="0"/>
              <a:buChar char="•"/>
              <a:defRPr/>
            </a:pPr>
            <a:endParaRPr lang="sr-Cyrl-RS" dirty="0"/>
          </a:p>
          <a:p>
            <a:pPr marL="177975" indent="-177975" defTabSz="949198">
              <a:buFont typeface="Arial" panose="020B0604020202020204" pitchFamily="34" charset="0"/>
              <a:buChar char="•"/>
              <a:defRPr/>
            </a:pPr>
            <a:r>
              <a:rPr lang="sr-Cyrl-RS" dirty="0"/>
              <a:t>ЕРП је преносни</a:t>
            </a:r>
            <a:r>
              <a:rPr lang="sr-Latn-RS" dirty="0"/>
              <a:t> „</a:t>
            </a:r>
            <a:r>
              <a:rPr lang="sr-Latn-RS" i="1" dirty="0"/>
              <a:t>rolling</a:t>
            </a:r>
            <a:r>
              <a:rPr lang="sr-Latn-RS" dirty="0"/>
              <a:t>“ </a:t>
            </a:r>
            <a:r>
              <a:rPr lang="sr-Cyrl-RS" dirty="0"/>
              <a:t>програм што обезбеђује континуитет приоритета и посвећеност реформским процесима</a:t>
            </a:r>
            <a:r>
              <a:rPr lang="sr-Latn-RS" dirty="0"/>
              <a:t>. </a:t>
            </a:r>
            <a:endParaRPr lang="sr-Cyrl-RS" dirty="0"/>
          </a:p>
          <a:p>
            <a:pPr defTabSz="949198">
              <a:defRPr/>
            </a:pPr>
            <a:endParaRPr lang="sr-Cyrl-RS" dirty="0"/>
          </a:p>
          <a:p>
            <a:pPr marL="177975" indent="-177975" defTabSz="949198">
              <a:buFont typeface="Arial" panose="020B0604020202020204" pitchFamily="34" charset="0"/>
              <a:buChar char="•"/>
              <a:defRPr/>
            </a:pPr>
            <a:r>
              <a:rPr lang="en-US" dirty="0" err="1"/>
              <a:t>Одабране</a:t>
            </a:r>
            <a:r>
              <a:rPr lang="en-US" dirty="0"/>
              <a:t> </a:t>
            </a:r>
            <a:r>
              <a:rPr lang="en-US" dirty="0" err="1"/>
              <a:t>приоритетне</a:t>
            </a:r>
            <a:r>
              <a:rPr lang="en-US" dirty="0"/>
              <a:t> </a:t>
            </a:r>
            <a:r>
              <a:rPr lang="en-US" dirty="0" err="1"/>
              <a:t>структурне</a:t>
            </a:r>
            <a:r>
              <a:rPr lang="en-US" dirty="0"/>
              <a:t> </a:t>
            </a:r>
            <a:r>
              <a:rPr lang="en-US" dirty="0" err="1"/>
              <a:t>реформе</a:t>
            </a:r>
            <a:r>
              <a:rPr lang="en-US" dirty="0"/>
              <a:t> </a:t>
            </a:r>
            <a:r>
              <a:rPr lang="en-US" dirty="0" err="1"/>
              <a:t>су</a:t>
            </a:r>
            <a:r>
              <a:rPr lang="en-US" dirty="0"/>
              <a:t> у </a:t>
            </a:r>
            <a:r>
              <a:rPr lang="en-US" dirty="0" err="1"/>
              <a:t>складу</a:t>
            </a:r>
            <a:r>
              <a:rPr lang="en-US" dirty="0"/>
              <a:t> </a:t>
            </a:r>
            <a:r>
              <a:rPr lang="en-US" dirty="0" err="1"/>
              <a:t>са</a:t>
            </a:r>
            <a:r>
              <a:rPr lang="en-US" dirty="0"/>
              <a:t> </a:t>
            </a:r>
            <a:r>
              <a:rPr lang="en-US" dirty="0" err="1"/>
              <a:t>приоритетима</a:t>
            </a:r>
            <a:r>
              <a:rPr lang="en-US" dirty="0"/>
              <a:t> </a:t>
            </a:r>
            <a:r>
              <a:rPr lang="en-US" dirty="0" err="1"/>
              <a:t>дефинисаним</a:t>
            </a:r>
            <a:r>
              <a:rPr lang="en-US" dirty="0"/>
              <a:t> у </a:t>
            </a:r>
            <a:r>
              <a:rPr lang="en-US" dirty="0" err="1"/>
              <a:t>националним</a:t>
            </a:r>
            <a:r>
              <a:rPr lang="en-US" dirty="0"/>
              <a:t> </a:t>
            </a:r>
            <a:r>
              <a:rPr lang="en-US" dirty="0" err="1"/>
              <a:t>документима</a:t>
            </a:r>
            <a:r>
              <a:rPr lang="sr-Latn-RS" dirty="0"/>
              <a:t>, </a:t>
            </a:r>
            <a:r>
              <a:rPr lang="en-US" dirty="0" err="1"/>
              <a:t>националним</a:t>
            </a:r>
            <a:r>
              <a:rPr lang="en-US" dirty="0"/>
              <a:t> и </a:t>
            </a:r>
            <a:r>
              <a:rPr lang="en-US" dirty="0" err="1"/>
              <a:t>регионалним</a:t>
            </a:r>
            <a:r>
              <a:rPr lang="en-US" dirty="0"/>
              <a:t> </a:t>
            </a:r>
            <a:r>
              <a:rPr lang="en-US" dirty="0" err="1"/>
              <a:t>стратегијама</a:t>
            </a:r>
            <a:r>
              <a:rPr lang="sr-Latn-RS" dirty="0"/>
              <a:t>, </a:t>
            </a:r>
            <a:r>
              <a:rPr lang="en-US" dirty="0" err="1"/>
              <a:t>кључним</a:t>
            </a:r>
            <a:r>
              <a:rPr lang="en-US" dirty="0"/>
              <a:t> </a:t>
            </a:r>
            <a:r>
              <a:rPr lang="en-US" dirty="0" err="1"/>
              <a:t>документима</a:t>
            </a:r>
            <a:r>
              <a:rPr lang="en-US" dirty="0"/>
              <a:t> у </a:t>
            </a:r>
            <a:r>
              <a:rPr lang="en-US" dirty="0" err="1"/>
              <a:t>процесу</a:t>
            </a:r>
            <a:r>
              <a:rPr lang="en-US" dirty="0"/>
              <a:t> </a:t>
            </a:r>
            <a:r>
              <a:rPr lang="en-US" dirty="0" err="1"/>
              <a:t>приступања</a:t>
            </a:r>
            <a:r>
              <a:rPr lang="en-US" dirty="0"/>
              <a:t> </a:t>
            </a:r>
            <a:r>
              <a:rPr lang="en-US" dirty="0" err="1"/>
              <a:t>Републике</a:t>
            </a:r>
            <a:r>
              <a:rPr lang="en-US" dirty="0"/>
              <a:t> </a:t>
            </a:r>
            <a:r>
              <a:rPr lang="en-US" dirty="0" err="1"/>
              <a:t>Србије</a:t>
            </a:r>
            <a:r>
              <a:rPr lang="en-US" dirty="0"/>
              <a:t> </a:t>
            </a:r>
            <a:r>
              <a:rPr lang="en-US" dirty="0" err="1"/>
              <a:t>Европској</a:t>
            </a:r>
            <a:r>
              <a:rPr lang="en-US" dirty="0"/>
              <a:t> </a:t>
            </a:r>
            <a:r>
              <a:rPr lang="en-US" dirty="0" err="1"/>
              <a:t>унији</a:t>
            </a:r>
            <a:r>
              <a:rPr lang="en-US" dirty="0"/>
              <a:t> и </a:t>
            </a:r>
            <a:r>
              <a:rPr lang="en-US" dirty="0" err="1"/>
              <a:t>препорукама</a:t>
            </a:r>
            <a:r>
              <a:rPr lang="en-US" dirty="0"/>
              <a:t> </a:t>
            </a:r>
            <a:r>
              <a:rPr lang="en-US" dirty="0" err="1"/>
              <a:t>Савета</a:t>
            </a:r>
            <a:r>
              <a:rPr lang="en-US" dirty="0"/>
              <a:t> </a:t>
            </a:r>
            <a:r>
              <a:rPr lang="en-US" dirty="0" err="1"/>
              <a:t>за</a:t>
            </a:r>
            <a:r>
              <a:rPr lang="en-US" dirty="0"/>
              <a:t> </a:t>
            </a:r>
            <a:r>
              <a:rPr lang="en-US" dirty="0" err="1"/>
              <a:t>економска</a:t>
            </a:r>
            <a:r>
              <a:rPr lang="en-US" dirty="0"/>
              <a:t> и</a:t>
            </a:r>
            <a:r>
              <a:rPr lang="sr-Cyrl-RS" dirty="0"/>
              <a:t> финансијска питања ЕУ.</a:t>
            </a:r>
            <a:r>
              <a:rPr lang="ru-RU" dirty="0" smtClean="0"/>
              <a:t> </a:t>
            </a:r>
          </a:p>
          <a:p>
            <a:pPr marL="177975" indent="-177975" defTabSz="949198">
              <a:buFont typeface="Arial" panose="020B0604020202020204" pitchFamily="34" charset="0"/>
              <a:buChar char="•"/>
              <a:defRPr/>
            </a:pPr>
            <a:endParaRPr lang="en-US" dirty="0"/>
          </a:p>
          <a:p>
            <a:pPr defTabSz="949198">
              <a:defRPr/>
            </a:pPr>
            <a:endParaRPr lang="en-US" dirty="0"/>
          </a:p>
          <a:p>
            <a:pPr marL="177975" indent="-17797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3</a:t>
            </a:fld>
            <a:endParaRPr lang="en-US"/>
          </a:p>
        </p:txBody>
      </p:sp>
    </p:spTree>
    <p:extLst>
      <p:ext uri="{BB962C8B-B14F-4D97-AF65-F5344CB8AC3E}">
        <p14:creationId xmlns:p14="http://schemas.microsoft.com/office/powerpoint/2010/main" val="289819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z="1600" b="1" dirty="0"/>
              <a:t>МФ и Народна банка Србије </a:t>
            </a:r>
            <a:r>
              <a:rPr lang="sr-Cyrl-RS" sz="1600" dirty="0"/>
              <a:t>учествују у изради дела ЕРП који је посвећен макро-еконмској ситуацији, </a:t>
            </a:r>
          </a:p>
          <a:p>
            <a:endParaRPr lang="sr-Cyrl-RS" sz="1600" dirty="0"/>
          </a:p>
          <a:p>
            <a:r>
              <a:rPr lang="sr-Cyrl-RS" sz="1600" dirty="0"/>
              <a:t>док </a:t>
            </a:r>
            <a:r>
              <a:rPr lang="sr-Cyrl-RS" sz="1600" b="1" dirty="0"/>
              <a:t>МФ и РСЈП </a:t>
            </a:r>
            <a:r>
              <a:rPr lang="sr-Cyrl-RS" sz="1600" dirty="0"/>
              <a:t>учествују заједно у координацији израде поглавља 4. ЕРП посвећеног приоритетним структурним реформама у Р.Србији, заједно са </a:t>
            </a:r>
            <a:r>
              <a:rPr lang="sr-Cyrl-RS" sz="1600" b="1" dirty="0"/>
              <a:t>именованим ЕРП координаторима </a:t>
            </a:r>
            <a:r>
              <a:rPr lang="sr-Cyrl-RS" sz="1600" dirty="0"/>
              <a:t>из надлежних министарстава и институција.</a:t>
            </a:r>
            <a:endParaRPr lang="en-US" sz="1600" dirty="0"/>
          </a:p>
        </p:txBody>
      </p:sp>
      <p:sp>
        <p:nvSpPr>
          <p:cNvPr id="4" name="Slide Number Placeholder 3"/>
          <p:cNvSpPr>
            <a:spLocks noGrp="1"/>
          </p:cNvSpPr>
          <p:nvPr>
            <p:ph type="sldNum" sz="quarter" idx="10"/>
          </p:nvPr>
        </p:nvSpPr>
        <p:spPr/>
        <p:txBody>
          <a:bodyPr/>
          <a:lstStyle/>
          <a:p>
            <a:fld id="{04D92449-2C10-4BB3-A612-EA3E6C99A1A8}" type="slidenum">
              <a:rPr lang="en-US" smtClean="0"/>
              <a:pPr/>
              <a:t>4</a:t>
            </a:fld>
            <a:endParaRPr lang="en-US"/>
          </a:p>
        </p:txBody>
      </p:sp>
    </p:spTree>
    <p:extLst>
      <p:ext uri="{BB962C8B-B14F-4D97-AF65-F5344CB8AC3E}">
        <p14:creationId xmlns:p14="http://schemas.microsoft.com/office/powerpoint/2010/main" val="68097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0657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67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418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dirty="0"/>
          </a:p>
        </p:txBody>
      </p:sp>
    </p:spTree>
    <p:extLst>
      <p:ext uri="{BB962C8B-B14F-4D97-AF65-F5344CB8AC3E}">
        <p14:creationId xmlns:p14="http://schemas.microsoft.com/office/powerpoint/2010/main" val="100629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418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26C4-5AB9-408C-BE5A-6E2751E2C964}" type="datetimeFigureOut">
              <a:rPr lang="en-US" smtClean="0"/>
              <a:pPr/>
              <a:t>13-12-2017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8F1AF-3125-42DD-AF23-CB3AF6F12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D26C4-5AB9-408C-BE5A-6E2751E2C964}" type="datetimeFigureOut">
              <a:rPr lang="en-US" smtClean="0"/>
              <a:pPr/>
              <a:t>13-12-2017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8F1AF-3125-42DD-AF23-CB3AF6F12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erp@mfin.gov.r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mfin.gov.r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lvl="0" indent="0" algn="ctr">
              <a:buNone/>
            </a:pPr>
            <a:endParaRPr lang="en-US" altLang="en-US" sz="4000" b="1" dirty="0" smtClean="0">
              <a:solidFill>
                <a:srgbClr val="30548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a:buNone/>
            </a:pPr>
            <a:r>
              <a:rPr lang="sr-Cyrl-RS" altLang="en-US" sz="52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Програм </a:t>
            </a:r>
            <a:r>
              <a:rPr lang="sr-Cyrl-RS" altLang="en-US" sz="52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економских </a:t>
            </a:r>
            <a:r>
              <a:rPr lang="sr-Cyrl-RS" altLang="en-US" sz="52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реформи (ЕРП) 2018 - 2020</a:t>
            </a:r>
          </a:p>
          <a:p>
            <a:pPr marL="0" indent="0">
              <a:buNone/>
            </a:pPr>
            <a:endParaRPr lang="en-US" dirty="0" smtClean="0">
              <a:latin typeface="+mj-lt"/>
            </a:endParaRPr>
          </a:p>
          <a:p>
            <a:pPr marL="0" indent="0" algn="ctr">
              <a:buNone/>
            </a:pPr>
            <a:r>
              <a:rPr lang="sr-Cyrl-RS" sz="22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Др Душан Вујовић, Министарство финансија</a:t>
            </a:r>
          </a:p>
          <a:p>
            <a:pPr marL="0" indent="0" algn="ctr">
              <a:buNone/>
            </a:pPr>
            <a:endParaRPr lang="en-US" sz="22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a:p>
            <a:pPr marL="0" lvl="0" indent="0" algn="ctr" fontAlgn="base">
              <a:spcBef>
                <a:spcPct val="0"/>
              </a:spcBef>
              <a:spcAft>
                <a:spcPct val="0"/>
              </a:spcAft>
              <a:buNone/>
              <a:defRPr/>
            </a:pPr>
            <a:r>
              <a:rPr lang="sr-Cyrl-RS" sz="2400" b="1" i="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Народна скупштина, Београд</a:t>
            </a:r>
            <a:endParaRPr lang="en-US" sz="2400" b="1" i="1" dirty="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a:p>
            <a:pPr marL="0" lvl="0" indent="0" algn="ctr" fontAlgn="base">
              <a:spcBef>
                <a:spcPct val="0"/>
              </a:spcBef>
              <a:spcAft>
                <a:spcPct val="0"/>
              </a:spcAft>
              <a:buNone/>
              <a:defRPr/>
            </a:pPr>
            <a:r>
              <a:rPr lang="sr-Cyrl-RS" altLang="en-US" sz="2400" b="1" i="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15. децембар </a:t>
            </a:r>
            <a:r>
              <a:rPr lang="en-US" altLang="en-US" sz="2400" b="1" i="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201</a:t>
            </a:r>
            <a:r>
              <a:rPr lang="sr-Cyrl-RS" altLang="en-US" sz="2400" b="1" i="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7. године</a:t>
            </a:r>
            <a:endParaRPr lang="en-US" altLang="en-US" sz="2400" b="1" i="1" dirty="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22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61" y="4419600"/>
            <a:ext cx="8924239" cy="2133600"/>
          </a:xfrm>
        </p:spPr>
        <p:txBody>
          <a:bodyPr>
            <a:noAutofit/>
          </a:bodyPr>
          <a:lstStyle/>
          <a:p>
            <a:pPr marL="0" indent="0" algn="just">
              <a:spcBef>
                <a:spcPts val="0"/>
              </a:spcBef>
              <a:buNone/>
            </a:pPr>
            <a:r>
              <a:rPr lang="ru-RU" sz="1600" b="1" dirty="0" smtClean="0"/>
              <a:t>Пројектован </a:t>
            </a:r>
            <a:r>
              <a:rPr lang="ru-RU" sz="1600" b="1" dirty="0"/>
              <a:t>је реални раст привредне активности з</a:t>
            </a:r>
            <a:r>
              <a:rPr lang="ru-RU" sz="1600" b="1" dirty="0" smtClean="0"/>
              <a:t>а </a:t>
            </a:r>
            <a:r>
              <a:rPr lang="ru-RU" sz="1600" b="1" dirty="0"/>
              <a:t>2018. годину </a:t>
            </a:r>
            <a:r>
              <a:rPr lang="ru-RU" sz="1600" b="1" dirty="0" smtClean="0"/>
              <a:t>од </a:t>
            </a:r>
            <a:r>
              <a:rPr lang="ru-RU" sz="1600" b="1" dirty="0"/>
              <a:t>3,5%. </a:t>
            </a:r>
            <a:r>
              <a:rPr lang="ru-RU" sz="1600" dirty="0"/>
              <a:t>Узимајући у обзир опрезност при </a:t>
            </a:r>
            <a:r>
              <a:rPr lang="ru-RU" sz="1600" dirty="0" smtClean="0"/>
              <a:t>предвиђању </a:t>
            </a:r>
            <a:r>
              <a:rPr lang="ru-RU" sz="1600" dirty="0"/>
              <a:t>пољопривредне производње и грађевинске активности, односно умерена очекивања везана за инвестиције и извоз, ова пројекција се може сматрати </a:t>
            </a:r>
            <a:r>
              <a:rPr lang="ru-RU" sz="1600" b="1" dirty="0"/>
              <a:t>конзервативном. </a:t>
            </a:r>
            <a:endParaRPr lang="ru-RU" sz="1600" b="1" dirty="0" smtClean="0"/>
          </a:p>
          <a:p>
            <a:pPr marL="0" indent="0" algn="just">
              <a:spcBef>
                <a:spcPts val="0"/>
              </a:spcBef>
              <a:buNone/>
            </a:pPr>
            <a:endParaRPr lang="ru-RU" sz="1600" b="1" dirty="0" smtClean="0"/>
          </a:p>
          <a:p>
            <a:pPr marL="0" indent="0" algn="just">
              <a:spcBef>
                <a:spcPts val="0"/>
              </a:spcBef>
              <a:buNone/>
            </a:pPr>
            <a:r>
              <a:rPr lang="ru-RU" sz="1600" b="1" dirty="0"/>
              <a:t>За период од 2018. до 2020. године пројектована је кумулативна стопа раста БДП од 11,4%,</a:t>
            </a:r>
            <a:r>
              <a:rPr lang="ru-RU" sz="1600" dirty="0"/>
              <a:t> детерминисана растом домаће тражње кроз опоравак приватне потрошње и интензивирање инвестиционе активности. </a:t>
            </a:r>
            <a:endParaRPr lang="sr-Cyrl-RS" sz="1600" dirty="0"/>
          </a:p>
        </p:txBody>
      </p:sp>
      <p:graphicFrame>
        <p:nvGraphicFramePr>
          <p:cNvPr id="7" name="Chart 6"/>
          <p:cNvGraphicFramePr/>
          <p:nvPr>
            <p:extLst>
              <p:ext uri="{D42A27DB-BD31-4B8C-83A1-F6EECF244321}">
                <p14:modId xmlns:p14="http://schemas.microsoft.com/office/powerpoint/2010/main" val="2278019144"/>
              </p:ext>
            </p:extLst>
          </p:nvPr>
        </p:nvGraphicFramePr>
        <p:xfrm>
          <a:off x="457200" y="762000"/>
          <a:ext cx="41148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946404881"/>
              </p:ext>
            </p:extLst>
          </p:nvPr>
        </p:nvGraphicFramePr>
        <p:xfrm>
          <a:off x="4876800" y="762000"/>
          <a:ext cx="3886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1885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93755"/>
            <a:ext cx="609600" cy="332534"/>
          </a:xfrm>
        </p:spPr>
        <p:txBody>
          <a:bodyPr/>
          <a:lstStyle/>
          <a:p>
            <a:fld id="{9FA0E18A-1E8E-4E14-89FD-D1ECA4877173}" type="slidenum">
              <a:rPr lang="en-US" smtClean="0">
                <a:solidFill>
                  <a:prstClr val="black">
                    <a:tint val="75000"/>
                  </a:prstClr>
                </a:solidFill>
              </a:rPr>
              <a:pPr/>
              <a:t>11</a:t>
            </a:fld>
            <a:endParaRPr lang="en-US" dirty="0">
              <a:solidFill>
                <a:prstClr val="black">
                  <a:tint val="75000"/>
                </a:prstClr>
              </a:solidFill>
            </a:endParaRPr>
          </a:p>
        </p:txBody>
      </p:sp>
      <p:sp>
        <p:nvSpPr>
          <p:cNvPr id="4" name="TextBox 3"/>
          <p:cNvSpPr txBox="1"/>
          <p:nvPr/>
        </p:nvSpPr>
        <p:spPr>
          <a:xfrm>
            <a:off x="2555776" y="40872"/>
            <a:ext cx="6359624" cy="584775"/>
          </a:xfrm>
          <a:prstGeom prst="rect">
            <a:avLst/>
          </a:prstGeom>
          <a:noFill/>
        </p:spPr>
        <p:txBody>
          <a:bodyPr wrap="square" rtlCol="0">
            <a:spAutoFit/>
          </a:bodyPr>
          <a:lstStyle/>
          <a:p>
            <a:pPr algn="ctr">
              <a:spcBef>
                <a:spcPct val="0"/>
              </a:spcBef>
              <a:defRPr/>
            </a:pPr>
            <a:r>
              <a:rPr lang="sr-Cyrl-C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Фискални резултат и примарни фискални резултат опште државе, у периоду 2006 – 2017. године, у % БДП</a:t>
            </a:r>
            <a:endParaRPr lang="en-U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p:txBody>
      </p:sp>
      <p:sp>
        <p:nvSpPr>
          <p:cNvPr id="5" name="Rectangle 4"/>
          <p:cNvSpPr>
            <a:spLocks noChangeArrowheads="1"/>
          </p:cNvSpPr>
          <p:nvPr/>
        </p:nvSpPr>
        <p:spPr bwMode="auto">
          <a:xfrm>
            <a:off x="-304800" y="687203"/>
            <a:ext cx="9372600" cy="531997"/>
          </a:xfrm>
          <a:prstGeom prst="rect">
            <a:avLst/>
          </a:prstGeom>
          <a:noFill/>
          <a:ln>
            <a:noFill/>
          </a:ln>
          <a:extLst/>
        </p:spPr>
        <p:txBody>
          <a:bodyPr lIns="0" tIns="45714" rIns="91429" bIns="45714"/>
          <a:lstStyle>
            <a:lvl1pPr marL="174625" indent="-66675">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1pPr>
            <a:lvl2pPr marL="742950" indent="-285750">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2pPr>
            <a:lvl3pPr marL="11430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3pPr>
            <a:lvl4pPr marL="16002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4pPr>
            <a:lvl5pPr marL="20574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9pPr>
          </a:lstStyle>
          <a:p>
            <a:pPr lvl="1" algn="just">
              <a:buClr>
                <a:prstClr val="black"/>
              </a:buClr>
              <a:buFont typeface="Arial" panose="020B0604020202020204" pitchFamily="34" charset="0"/>
              <a:buChar char="•"/>
            </a:pPr>
            <a:r>
              <a:rPr lang="ru-RU" b="1" dirty="0">
                <a:latin typeface="+mn-lt"/>
              </a:rPr>
              <a:t>Укупни и примарни суфицит у 2017. години су најзначајнији фактори који </a:t>
            </a:r>
            <a:r>
              <a:rPr lang="ru-RU" b="1" dirty="0" smtClean="0">
                <a:latin typeface="+mn-lt"/>
              </a:rPr>
              <a:t>утичу </a:t>
            </a:r>
            <a:r>
              <a:rPr lang="ru-RU" b="1" dirty="0">
                <a:latin typeface="+mn-lt"/>
              </a:rPr>
              <a:t>на убрзану опадајућу путању учешћа дуга у БДП. </a:t>
            </a:r>
            <a:endParaRPr lang="en-US" dirty="0">
              <a:latin typeface="+mn-lt"/>
            </a:endParaRPr>
          </a:p>
        </p:txBody>
      </p:sp>
      <p:graphicFrame>
        <p:nvGraphicFramePr>
          <p:cNvPr id="6" name="Chart 5"/>
          <p:cNvGraphicFramePr/>
          <p:nvPr>
            <p:extLst>
              <p:ext uri="{D42A27DB-BD31-4B8C-83A1-F6EECF244321}">
                <p14:modId xmlns:p14="http://schemas.microsoft.com/office/powerpoint/2010/main" val="3883511691"/>
              </p:ext>
            </p:extLst>
          </p:nvPr>
        </p:nvGraphicFramePr>
        <p:xfrm>
          <a:off x="0" y="1219200"/>
          <a:ext cx="8648697" cy="393656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5151632"/>
            <a:ext cx="8991600" cy="1475404"/>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sr-Cyrl-RS" sz="1400" b="1" dirty="0">
                <a:ea typeface="Calibri" panose="020F0502020204030204" pitchFamily="34" charset="0"/>
                <a:cs typeface="Times New Roman" panose="02020603050405020304" pitchFamily="18" charset="0"/>
              </a:rPr>
              <a:t>Бољи фискални резултат у 2017. години се, у највећој мери, дугује бољој наплати прихода. </a:t>
            </a:r>
            <a:r>
              <a:rPr lang="sr-Cyrl-RS" sz="1400" dirty="0">
                <a:ea typeface="Calibri" panose="020F0502020204030204" pitchFamily="34" charset="0"/>
                <a:cs typeface="Times New Roman" panose="02020603050405020304" pitchFamily="18" charset="0"/>
              </a:rPr>
              <a:t>Процењује се да ће укупни приходи сектора државе у 2017. години бити већи за близу 100 млрд динара од првобитног званичног плана. </a:t>
            </a:r>
            <a:r>
              <a:rPr lang="sr-Cyrl-RS" sz="1400" dirty="0" smtClean="0">
                <a:ea typeface="Calibri" panose="020F0502020204030204" pitchFamily="34" charset="0"/>
                <a:cs typeface="Times New Roman" panose="02020603050405020304" pitchFamily="18" charset="0"/>
              </a:rPr>
              <a:t>Процењујемо </a:t>
            </a:r>
            <a:r>
              <a:rPr lang="sr-Cyrl-RS" sz="1400" dirty="0">
                <a:ea typeface="Calibri" panose="020F0502020204030204" pitchFamily="34" charset="0"/>
                <a:cs typeface="Times New Roman" panose="02020603050405020304" pitchFamily="18" charset="0"/>
              </a:rPr>
              <a:t>да је око половине овог ефекта трајног карактера, док се друга половина односи на једнократне чиниоце који су допринели бољој наплати прихода (уплата добити НБС, ЕПС, премија реотварања емисије обвезница, уплата пореза на добит као последица непризнавања појединих расхода у пореском билансу и сл). </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25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7"/>
          <p:cNvSpPr>
            <a:spLocks noChangeArrowheads="1"/>
          </p:cNvSpPr>
          <p:nvPr/>
        </p:nvSpPr>
        <p:spPr bwMode="auto">
          <a:xfrm>
            <a:off x="-190501" y="644251"/>
            <a:ext cx="9182101" cy="1234829"/>
          </a:xfrm>
          <a:prstGeom prst="rect">
            <a:avLst/>
          </a:prstGeom>
          <a:noFill/>
          <a:ln>
            <a:noFill/>
          </a:ln>
          <a:extLst/>
        </p:spPr>
        <p:txBody>
          <a:bodyPr lIns="0" tIns="45714" rIns="91429" bIns="45714"/>
          <a:lstStyle>
            <a:lvl1pPr marL="174625" indent="-66675">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1pPr>
            <a:lvl2pPr marL="742950" indent="-285750">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2pPr>
            <a:lvl3pPr marL="11430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3pPr>
            <a:lvl4pPr marL="16002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4pPr>
            <a:lvl5pPr marL="20574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9pPr>
          </a:lstStyle>
          <a:p>
            <a:pPr lvl="1" algn="just">
              <a:buClr>
                <a:schemeClr val="tx1">
                  <a:lumMod val="75000"/>
                  <a:lumOff val="25000"/>
                </a:schemeClr>
              </a:buClr>
              <a:buFont typeface="Arial" panose="020B0604020202020204" pitchFamily="34" charset="0"/>
              <a:buChar char="•"/>
            </a:pPr>
            <a:r>
              <a:rPr lang="sr-Cyrl-CS" b="1" dirty="0" smtClean="0">
                <a:latin typeface="+mn-lt"/>
              </a:rPr>
              <a:t>У 2017. успешно је настављено спровођење фискалне консолидације уз </a:t>
            </a:r>
            <a:r>
              <a:rPr lang="sr-Cyrl-CS" b="1" dirty="0">
                <a:latin typeface="+mn-lt"/>
              </a:rPr>
              <a:t>п</a:t>
            </a:r>
            <a:r>
              <a:rPr lang="sr-Cyrl-CS" b="1" dirty="0" smtClean="0">
                <a:latin typeface="+mn-lt"/>
              </a:rPr>
              <a:t>роцењено структурно примарно прилагођавање од 1,6% БДП. </a:t>
            </a:r>
            <a:r>
              <a:rPr lang="sr-Cyrl-CS" dirty="0" smtClean="0">
                <a:latin typeface="+mn-lt"/>
              </a:rPr>
              <a:t>Укупно прилагођавање износиће 6% БДП, што значајно премашује иницијални циљ од 4% БДП предвиђен аранжманом с</a:t>
            </a:r>
            <a:r>
              <a:rPr lang="en-US" dirty="0" smtClean="0">
                <a:latin typeface="+mn-lt"/>
              </a:rPr>
              <a:t>a</a:t>
            </a:r>
            <a:r>
              <a:rPr lang="sr-Cyrl-CS" dirty="0" smtClean="0">
                <a:latin typeface="+mn-lt"/>
              </a:rPr>
              <a:t> ММФ. </a:t>
            </a:r>
          </a:p>
          <a:p>
            <a:pPr lvl="1" algn="just">
              <a:buClr>
                <a:prstClr val="black"/>
              </a:buClr>
              <a:buFont typeface="Arial" panose="020B0604020202020204" pitchFamily="34" charset="0"/>
              <a:buChar char="•"/>
            </a:pPr>
            <a:r>
              <a:rPr lang="sr-Cyrl-CS" b="1" dirty="0" smtClean="0">
                <a:latin typeface="+mn-lt"/>
              </a:rPr>
              <a:t>Мерама </a:t>
            </a:r>
            <a:r>
              <a:rPr lang="sr-Cyrl-CS" b="1" dirty="0">
                <a:latin typeface="+mn-lt"/>
              </a:rPr>
              <a:t>фискалне консолидације створен је фискални простор за нове политике, </a:t>
            </a:r>
            <a:r>
              <a:rPr lang="sr-Cyrl-CS" dirty="0">
                <a:latin typeface="+mn-lt"/>
              </a:rPr>
              <a:t>који ће у 2018. години бити искоришћен за повећање капиталних инвестиција, повећање пензија и плата у једном делу јавног сектора и смањење пореског оптерећења </a:t>
            </a:r>
            <a:r>
              <a:rPr lang="sr-Cyrl-CS" dirty="0" smtClean="0">
                <a:latin typeface="+mn-lt"/>
              </a:rPr>
              <a:t>зарада.</a:t>
            </a:r>
            <a:endParaRPr lang="en-US" dirty="0">
              <a:latin typeface="+mn-lt"/>
            </a:endParaRPr>
          </a:p>
        </p:txBody>
      </p:sp>
      <p:sp>
        <p:nvSpPr>
          <p:cNvPr id="3" name="Slide Number Placeholder 2"/>
          <p:cNvSpPr>
            <a:spLocks noGrp="1"/>
          </p:cNvSpPr>
          <p:nvPr>
            <p:ph type="sldNum" sz="quarter" idx="12"/>
          </p:nvPr>
        </p:nvSpPr>
        <p:spPr>
          <a:xfrm>
            <a:off x="8382000" y="6454283"/>
            <a:ext cx="533400" cy="214312"/>
          </a:xfrm>
        </p:spPr>
        <p:txBody>
          <a:bodyPr/>
          <a:lstStyle/>
          <a:p>
            <a:fld id="{9FA0E18A-1E8E-4E14-89FD-D1ECA4877173}" type="slidenum">
              <a:rPr lang="en-US" smtClean="0">
                <a:solidFill>
                  <a:prstClr val="black">
                    <a:tint val="75000"/>
                  </a:prstClr>
                </a:solidFill>
                <a:latin typeface="Georgia" panose="02040502050405020303" pitchFamily="18" charset="0"/>
              </a:rPr>
              <a:pPr/>
              <a:t>12</a:t>
            </a:fld>
            <a:endParaRPr lang="en-US" dirty="0">
              <a:solidFill>
                <a:prstClr val="black">
                  <a:tint val="75000"/>
                </a:prstClr>
              </a:solidFill>
              <a:latin typeface="Georgia" panose="02040502050405020303" pitchFamily="18" charset="0"/>
            </a:endParaRPr>
          </a:p>
        </p:txBody>
      </p:sp>
      <p:sp>
        <p:nvSpPr>
          <p:cNvPr id="5" name="TextBox 4"/>
          <p:cNvSpPr txBox="1"/>
          <p:nvPr/>
        </p:nvSpPr>
        <p:spPr>
          <a:xfrm>
            <a:off x="3419872" y="150605"/>
            <a:ext cx="4824536" cy="584775"/>
          </a:xfrm>
          <a:prstGeom prst="rect">
            <a:avLst/>
          </a:prstGeom>
          <a:noFill/>
        </p:spPr>
        <p:txBody>
          <a:bodyPr wrap="square" rtlCol="0">
            <a:spAutoFit/>
          </a:bodyPr>
          <a:lstStyle/>
          <a:p>
            <a:pPr algn="ctr">
              <a:spcBef>
                <a:spcPct val="0"/>
              </a:spcBef>
              <a:defRPr/>
            </a:pPr>
            <a:r>
              <a:rPr lang="sr-Cyrl-C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Ефекти трогодишњег програма фискалне консолидације, у % БДП</a:t>
            </a:r>
            <a:endParaRPr lang="en-U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4266238347"/>
              </p:ext>
            </p:extLst>
          </p:nvPr>
        </p:nvGraphicFramePr>
        <p:xfrm>
          <a:off x="42104" y="2209800"/>
          <a:ext cx="8949496" cy="4141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273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A0E18A-1E8E-4E14-89FD-D1ECA4877173}"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2699792" y="0"/>
            <a:ext cx="6439854" cy="923330"/>
          </a:xfrm>
          <a:prstGeom prst="rect">
            <a:avLst/>
          </a:prstGeom>
          <a:noFill/>
        </p:spPr>
        <p:txBody>
          <a:bodyPr wrap="square" rtlCol="0">
            <a:spAutoFit/>
          </a:bodyPr>
          <a:lstStyle/>
          <a:p>
            <a:pPr algn="ctr">
              <a:spcBef>
                <a:spcPct val="0"/>
              </a:spcBef>
              <a:defRPr/>
            </a:pPr>
            <a:r>
              <a:rPr lang="ru-RU" b="1" dirty="0" smtClean="0">
                <a:solidFill>
                  <a:prstClr val="black"/>
                </a:solidFill>
                <a:latin typeface="Georgia" panose="02040502050405020303" pitchFamily="18" charset="0"/>
              </a:rPr>
              <a:t> </a:t>
            </a:r>
            <a:r>
              <a:rPr lang="sr-Cyrl-C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Доприноси годишњој стопи раста прихода и расхода опште државе, у периоду 2007 – 2017. године, у п.п.</a:t>
            </a:r>
            <a:endParaRPr lang="ru-RU"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a:p>
            <a:pPr algn="ctr"/>
            <a:endParaRPr lang="en-US" b="1" dirty="0">
              <a:solidFill>
                <a:prstClr val="black"/>
              </a:solidFill>
              <a:latin typeface="Georgia" panose="02040502050405020303"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516110339"/>
              </p:ext>
            </p:extLst>
          </p:nvPr>
        </p:nvGraphicFramePr>
        <p:xfrm>
          <a:off x="4339173" y="838200"/>
          <a:ext cx="4347627" cy="4608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474001087"/>
              </p:ext>
            </p:extLst>
          </p:nvPr>
        </p:nvGraphicFramePr>
        <p:xfrm>
          <a:off x="-42098" y="762000"/>
          <a:ext cx="4272598" cy="45765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a:spLocks noChangeArrowheads="1"/>
          </p:cNvSpPr>
          <p:nvPr/>
        </p:nvSpPr>
        <p:spPr bwMode="auto">
          <a:xfrm>
            <a:off x="-304800" y="5350102"/>
            <a:ext cx="9296399" cy="1188810"/>
          </a:xfrm>
          <a:prstGeom prst="rect">
            <a:avLst/>
          </a:prstGeom>
          <a:noFill/>
          <a:ln>
            <a:noFill/>
          </a:ln>
          <a:extLst/>
        </p:spPr>
        <p:txBody>
          <a:bodyPr lIns="0" tIns="45714" rIns="91429" bIns="45714"/>
          <a:lstStyle>
            <a:lvl1pPr marL="174625" indent="-66675">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1pPr>
            <a:lvl2pPr marL="742950" indent="-285750">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2pPr>
            <a:lvl3pPr marL="11430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3pPr>
            <a:lvl4pPr marL="16002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4pPr>
            <a:lvl5pPr marL="20574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9pPr>
          </a:lstStyle>
          <a:p>
            <a:pPr lvl="1">
              <a:buClr>
                <a:prstClr val="black"/>
              </a:buClr>
              <a:buFont typeface="Arial" panose="020B0604020202020204" pitchFamily="34" charset="0"/>
              <a:buChar char="•"/>
            </a:pPr>
            <a:r>
              <a:rPr lang="sr-Cyrl-RS" dirty="0" smtClean="0">
                <a:latin typeface="+mn-lt"/>
              </a:rPr>
              <a:t>На приходној страни највећи допринос расту потиче од социјалних доприноса, пореза на добит и ПДВ, док на раст укупних расхода највише утичу расходи за робе и услуге, укључујући остале текуће расходе и расходи за запослене.</a:t>
            </a:r>
            <a:endParaRPr lang="en-US" dirty="0" smtClean="0">
              <a:latin typeface="+mn-lt"/>
            </a:endParaRPr>
          </a:p>
          <a:p>
            <a:pPr lvl="1">
              <a:buClr>
                <a:prstClr val="black"/>
              </a:buClr>
              <a:buFont typeface="Arial" panose="020B0604020202020204" pitchFamily="34" charset="0"/>
              <a:buChar char="•"/>
            </a:pPr>
            <a:r>
              <a:rPr lang="ru-RU" dirty="0" smtClean="0">
                <a:latin typeface="+mn-lt"/>
              </a:rPr>
              <a:t>Јавни </a:t>
            </a:r>
            <a:r>
              <a:rPr lang="ru-RU" dirty="0">
                <a:latin typeface="+mn-lt"/>
              </a:rPr>
              <a:t>расходи у 2017. години биће нешто нижи од првобитног плана (-10 млрд динара). Коначно, нижи дефицити у претходним и суфицит у текућој години и последично мањи дуг дају резултате. Трошкови камата које плаћамо су нижи за 16 млрд од планираних. Структурне реформе пензионог система успориле су раст броја пензионера те су и расходи по овом основу нижи од планираних. </a:t>
            </a:r>
            <a:endParaRPr lang="en-US" dirty="0">
              <a:latin typeface="+mn-lt"/>
            </a:endParaRPr>
          </a:p>
        </p:txBody>
      </p:sp>
    </p:spTree>
    <p:extLst>
      <p:ext uri="{BB962C8B-B14F-4D97-AF65-F5344CB8AC3E}">
        <p14:creationId xmlns:p14="http://schemas.microsoft.com/office/powerpoint/2010/main" val="15761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06362"/>
          </a:xfrm>
        </p:spPr>
        <p:txBody>
          <a:bodyPr>
            <a:normAutofit fontScale="90000"/>
          </a:bodyPr>
          <a:lstStyle/>
          <a:p>
            <a:r>
              <a:rPr lang="sr-Cyrl-RS" sz="1100" b="1" dirty="0">
                <a:latin typeface="Cambria" panose="02040503050406030204" pitchFamily="18" charset="0"/>
              </a:rPr>
              <a:t>Ревизија кретања основних макроекономских агрегата за 201</a:t>
            </a:r>
            <a:r>
              <a:rPr lang="en-US" sz="1100" b="1" dirty="0">
                <a:latin typeface="Cambria" panose="02040503050406030204" pitchFamily="18" charset="0"/>
              </a:rPr>
              <a:t>7</a:t>
            </a:r>
            <a:r>
              <a:rPr lang="sr-Cyrl-RS" sz="1100" b="1" dirty="0">
                <a:latin typeface="Cambria" panose="02040503050406030204" pitchFamily="18" charset="0"/>
              </a:rPr>
              <a:t>. и 201</a:t>
            </a:r>
            <a:r>
              <a:rPr lang="en-US" sz="1100" b="1" dirty="0">
                <a:latin typeface="Cambria" panose="02040503050406030204" pitchFamily="18" charset="0"/>
              </a:rPr>
              <a:t>8</a:t>
            </a:r>
            <a:r>
              <a:rPr lang="sr-Cyrl-RS" sz="1100" b="1" dirty="0">
                <a:latin typeface="Cambria" panose="02040503050406030204" pitchFamily="18" charset="0"/>
              </a:rPr>
              <a:t>. годину</a:t>
            </a:r>
            <a:r>
              <a:rPr lang="en-US" sz="1000" dirty="0"/>
              <a:t/>
            </a:r>
            <a:br>
              <a:rPr lang="en-US" sz="1000" dirty="0"/>
            </a:br>
            <a:endParaRPr lang="en-US" sz="1000" dirty="0"/>
          </a:p>
        </p:txBody>
      </p:sp>
      <p:sp>
        <p:nvSpPr>
          <p:cNvPr id="4" name="Slide Number Placeholder 3"/>
          <p:cNvSpPr>
            <a:spLocks noGrp="1"/>
          </p:cNvSpPr>
          <p:nvPr>
            <p:ph type="sldNum" sz="quarter" idx="12"/>
          </p:nvPr>
        </p:nvSpPr>
        <p:spPr>
          <a:xfrm>
            <a:off x="381000" y="5410200"/>
            <a:ext cx="8305800" cy="1311275"/>
          </a:xfrm>
        </p:spPr>
        <p:txBody>
          <a:bodyPr/>
          <a:lstStyle/>
          <a:p>
            <a:fld id="{53325215-7382-4C1B-86B1-E9DB9649FF55}" type="slidenum">
              <a:rPr lang="en-US" smtClean="0"/>
              <a:pPr/>
              <a:t>14</a:t>
            </a:fld>
            <a:endParaRPr lang="en-US" dirty="0"/>
          </a:p>
        </p:txBody>
      </p:sp>
      <p:graphicFrame>
        <p:nvGraphicFramePr>
          <p:cNvPr id="5" name="Content Placeholder 4"/>
          <p:cNvGraphicFramePr>
            <a:graphicFrameLocks noGrp="1"/>
          </p:cNvGraphicFramePr>
          <p:nvPr>
            <p:ph idx="1"/>
            <p:extLst/>
          </p:nvPr>
        </p:nvGraphicFramePr>
        <p:xfrm>
          <a:off x="-76200" y="910695"/>
          <a:ext cx="4343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4495800" y="1303867"/>
          <a:ext cx="4360968" cy="41063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6213" y="401283"/>
            <a:ext cx="9144000" cy="461665"/>
          </a:xfrm>
          <a:prstGeom prst="rect">
            <a:avLst/>
          </a:prstGeom>
          <a:noFill/>
        </p:spPr>
        <p:txBody>
          <a:bodyPr wrap="square" rtlCol="0">
            <a:spAutoFit/>
          </a:bodyPr>
          <a:lstStyle/>
          <a:p>
            <a:pPr marL="171450" indent="-171450">
              <a:buFont typeface="Arial" panose="020B0604020202020204" pitchFamily="34" charset="0"/>
              <a:buChar char="•"/>
            </a:pPr>
            <a:r>
              <a:rPr lang="sr-Cyrl-RS" sz="1200" b="1" dirty="0">
                <a:latin typeface="+mj-lt"/>
                <a:ea typeface="Calibri" panose="020F0502020204030204" pitchFamily="34" charset="0"/>
                <a:cs typeface="Times New Roman" panose="02020603050405020304" pitchFamily="18" charset="0"/>
              </a:rPr>
              <a:t>Током 2017. године процена укупног фискалног резултата два пута је </a:t>
            </a:r>
            <a:r>
              <a:rPr lang="sr-Cyrl-RS" sz="1200" b="1" dirty="0" smtClean="0">
                <a:latin typeface="+mj-lt"/>
                <a:ea typeface="Calibri" panose="020F0502020204030204" pitchFamily="34" charset="0"/>
                <a:cs typeface="Times New Roman" panose="02020603050405020304" pitchFamily="18" charset="0"/>
              </a:rPr>
              <a:t>коригована</a:t>
            </a:r>
            <a:r>
              <a:rPr lang="en-US" sz="1200" b="1" dirty="0" smtClean="0">
                <a:latin typeface="+mj-lt"/>
                <a:ea typeface="Calibri" panose="020F0502020204030204" pitchFamily="34" charset="0"/>
                <a:cs typeface="Times New Roman" panose="02020603050405020304" pitchFamily="18" charset="0"/>
              </a:rPr>
              <a:t> </a:t>
            </a:r>
            <a:r>
              <a:rPr lang="sr-Cyrl-RS" sz="1200" b="1" dirty="0" smtClean="0">
                <a:solidFill>
                  <a:srgbClr val="FF0000"/>
                </a:solidFill>
                <a:latin typeface="+mj-lt"/>
                <a:ea typeface="Calibri" panose="020F0502020204030204" pitchFamily="34" charset="0"/>
                <a:cs typeface="Times New Roman" panose="02020603050405020304" pitchFamily="18" charset="0"/>
              </a:rPr>
              <a:t>(побољшана)</a:t>
            </a:r>
            <a:r>
              <a:rPr lang="sr-Cyrl-RS" sz="1200" dirty="0" smtClean="0">
                <a:solidFill>
                  <a:srgbClr val="FF0000"/>
                </a:solidFill>
                <a:latin typeface="+mj-lt"/>
                <a:ea typeface="Calibri" panose="020F0502020204030204" pitchFamily="34" charset="0"/>
                <a:cs typeface="Times New Roman" panose="02020603050405020304" pitchFamily="18" charset="0"/>
              </a:rPr>
              <a:t>, </a:t>
            </a:r>
            <a:r>
              <a:rPr lang="sr-Cyrl-RS" sz="1200" dirty="0">
                <a:latin typeface="+mj-lt"/>
                <a:ea typeface="Calibri" panose="020F0502020204030204" pitchFamily="34" charset="0"/>
                <a:cs typeface="Times New Roman" panose="02020603050405020304" pitchFamily="18" charset="0"/>
              </a:rPr>
              <a:t>а последњом осмом ревизијом предвиђен је суфицит од 0,2% БДП, док је процена Министарства финансија да ће у 2017. години суфицит достићи ниво од 0,7% БДП</a:t>
            </a:r>
            <a:endParaRPr lang="en-US" sz="1200" dirty="0">
              <a:latin typeface="+mj-lt"/>
              <a:ea typeface="Calibri" panose="020F0502020204030204" pitchFamily="34" charset="0"/>
              <a:cs typeface="Times New Roman" panose="02020603050405020304" pitchFamily="18" charset="0"/>
            </a:endParaRPr>
          </a:p>
        </p:txBody>
      </p:sp>
      <p:sp>
        <p:nvSpPr>
          <p:cNvPr id="7" name="Rectangle 6"/>
          <p:cNvSpPr/>
          <p:nvPr/>
        </p:nvSpPr>
        <p:spPr>
          <a:xfrm>
            <a:off x="-13686" y="5787515"/>
            <a:ext cx="9220200" cy="461665"/>
          </a:xfrm>
          <a:prstGeom prst="rect">
            <a:avLst/>
          </a:prstGeom>
        </p:spPr>
        <p:txBody>
          <a:bodyPr wrap="square">
            <a:spAutoFit/>
          </a:bodyPr>
          <a:lstStyle/>
          <a:p>
            <a:pPr marL="171450" indent="-171450" algn="just">
              <a:buFont typeface="Arial" panose="020B0604020202020204" pitchFamily="34" charset="0"/>
              <a:buChar char="•"/>
            </a:pPr>
            <a:r>
              <a:rPr lang="sr-Cyrl-RS" sz="1200" b="1" dirty="0">
                <a:ea typeface="Calibri" panose="020F0502020204030204" pitchFamily="34" charset="0"/>
                <a:cs typeface="Times New Roman" panose="02020603050405020304" pitchFamily="18" charset="0"/>
              </a:rPr>
              <a:t>Министарство финансија процењује да ће на крају 2017. године јавни дуг износити 63,7% БДП. </a:t>
            </a:r>
            <a:r>
              <a:rPr lang="sr-Cyrl-RS" sz="1200" dirty="0" smtClean="0">
                <a:ea typeface="Calibri" panose="020F0502020204030204" pitchFamily="34" charset="0"/>
                <a:cs typeface="Times New Roman" panose="02020603050405020304" pitchFamily="18" charset="0"/>
              </a:rPr>
              <a:t>Иницијални </a:t>
            </a:r>
            <a:r>
              <a:rPr lang="sr-Cyrl-RS" sz="1200" dirty="0">
                <a:ea typeface="Calibri" panose="020F0502020204030204" pitchFamily="34" charset="0"/>
                <a:cs typeface="Times New Roman" panose="02020603050405020304" pitchFamily="18" charset="0"/>
              </a:rPr>
              <a:t>аранжман са ММФ предвиђао је ниво јавног дуга од 78% БДП у 2017. </a:t>
            </a:r>
            <a:r>
              <a:rPr lang="sr-Cyrl-RS" sz="1200" dirty="0" smtClean="0">
                <a:ea typeface="Calibri" panose="020F0502020204030204" pitchFamily="34" charset="0"/>
                <a:cs typeface="Times New Roman" panose="02020603050405020304" pitchFamily="18" charset="0"/>
              </a:rPr>
              <a:t>години. </a:t>
            </a:r>
            <a:endParaRPr lang="en-US" sz="1200" dirty="0"/>
          </a:p>
        </p:txBody>
      </p:sp>
      <p:sp>
        <p:nvSpPr>
          <p:cNvPr id="8" name="TextBox 7"/>
          <p:cNvSpPr txBox="1"/>
          <p:nvPr/>
        </p:nvSpPr>
        <p:spPr>
          <a:xfrm>
            <a:off x="2771800" y="66041"/>
            <a:ext cx="5353487" cy="338554"/>
          </a:xfrm>
          <a:prstGeom prst="rect">
            <a:avLst/>
          </a:prstGeom>
          <a:noFill/>
        </p:spPr>
        <p:txBody>
          <a:bodyPr wrap="square" rtlCol="0">
            <a:spAutoFit/>
          </a:bodyPr>
          <a:lstStyle/>
          <a:p>
            <a:pPr algn="ctr">
              <a:spcBef>
                <a:spcPct val="0"/>
              </a:spcBef>
              <a:defRPr/>
            </a:pPr>
            <a:r>
              <a:rPr lang="sr-Cyrl-R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Ревизија кретања основних макроекономских агрегата</a:t>
            </a:r>
            <a:endParaRPr lang="en-U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p:txBody>
      </p:sp>
    </p:spTree>
    <p:extLst>
      <p:ext uri="{BB962C8B-B14F-4D97-AF65-F5344CB8AC3E}">
        <p14:creationId xmlns:p14="http://schemas.microsoft.com/office/powerpoint/2010/main" val="378261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2590800"/>
            <a:ext cx="7772400" cy="1828800"/>
          </a:xfrm>
        </p:spPr>
        <p:txBody>
          <a:bodyPr>
            <a:noAutofit/>
          </a:bodyPr>
          <a:lstStyle/>
          <a:p>
            <a:pPr algn="ctr"/>
            <a:r>
              <a:rPr lang="ru-RU" altLang="en-US" sz="4800" dirty="0">
                <a:solidFill>
                  <a:srgbClr val="305480"/>
                </a:solidFill>
                <a:effectLst>
                  <a:outerShdw blurRad="38100" dist="38100" dir="2700000" algn="tl">
                    <a:srgbClr val="000000">
                      <a:alpha val="43137"/>
                    </a:srgbClr>
                  </a:outerShdw>
                </a:effectLst>
                <a:ea typeface="+mn-ea"/>
                <a:cs typeface="Times New Roman" panose="02020603050405020304" pitchFamily="18" charset="0"/>
              </a:rPr>
              <a:t>ФИСКАЛНИ ОКВИР ЗА ПЕРИОД ОД 2018. ДО 2020. ГОДИНЕ</a:t>
            </a:r>
            <a:endParaRPr lang="en-US" sz="4800" dirty="0">
              <a:solidFill>
                <a:srgbClr val="305480"/>
              </a:solidFill>
              <a:effectLst>
                <a:outerShdw blurRad="38100" dist="38100" dir="2700000" algn="tl">
                  <a:srgbClr val="000000">
                    <a:alpha val="43137"/>
                  </a:srgbClr>
                </a:outerShdw>
              </a:effectLst>
              <a:ea typeface="+mn-ea"/>
              <a:cs typeface="Times New Roman" panose="02020603050405020304" pitchFamily="18" charset="0"/>
            </a:endParaRPr>
          </a:p>
        </p:txBody>
      </p:sp>
    </p:spTree>
    <p:extLst>
      <p:ext uri="{BB962C8B-B14F-4D97-AF65-F5344CB8AC3E}">
        <p14:creationId xmlns:p14="http://schemas.microsoft.com/office/powerpoint/2010/main" val="60621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A0E18A-1E8E-4E14-89FD-D1ECA4877173}" type="slidenum">
              <a:rPr lang="en-US" smtClean="0"/>
              <a:pPr/>
              <a:t>16</a:t>
            </a:fld>
            <a:endParaRPr lang="en-US" dirty="0"/>
          </a:p>
        </p:txBody>
      </p:sp>
      <p:sp>
        <p:nvSpPr>
          <p:cNvPr id="6" name="Rectangle 5"/>
          <p:cNvSpPr/>
          <p:nvPr/>
        </p:nvSpPr>
        <p:spPr>
          <a:xfrm>
            <a:off x="228600" y="457200"/>
            <a:ext cx="8229600" cy="5629041"/>
          </a:xfrm>
          <a:prstGeom prst="rect">
            <a:avLst/>
          </a:prstGeom>
        </p:spPr>
        <p:txBody>
          <a:bodyPr wrap="square">
            <a:spAutoFit/>
          </a:bodyPr>
          <a:lstStyle/>
          <a:p>
            <a:pPr algn="just">
              <a:lnSpc>
                <a:spcPct val="107000"/>
              </a:lnSpc>
              <a:spcAft>
                <a:spcPts val="800"/>
              </a:spcAft>
            </a:pPr>
            <a:r>
              <a:rPr lang="sr-Cyrl-RS" sz="1600" b="1" i="1" dirty="0">
                <a:latin typeface="+mj-lt"/>
                <a:ea typeface="Calibri" panose="020F0502020204030204" pitchFamily="34" charset="0"/>
                <a:cs typeface="Times New Roman" panose="02020603050405020304" pitchFamily="18" charset="0"/>
              </a:rPr>
              <a:t>Фискална политика у наредном средњорочном периоду </a:t>
            </a:r>
            <a:endParaRPr lang="en-US" sz="1600" dirty="0">
              <a:latin typeface="+mj-lt"/>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sr-Cyrl-RS" sz="1600" dirty="0">
                <a:latin typeface="+mj-lt"/>
              </a:rPr>
              <a:t>У наредном средњорочном периоду постављају се </a:t>
            </a:r>
            <a:r>
              <a:rPr lang="sr-Cyrl-RS" sz="1600" b="1" dirty="0">
                <a:latin typeface="+mj-lt"/>
              </a:rPr>
              <a:t>темељи за одрживе и здраве јавне финансије</a:t>
            </a:r>
            <a:r>
              <a:rPr lang="sr-Cyrl-RS" sz="1600" dirty="0">
                <a:latin typeface="+mj-lt"/>
              </a:rPr>
              <a:t>.</a:t>
            </a:r>
            <a:endParaRPr lang="en-US" sz="1600" dirty="0">
              <a:latin typeface="+mj-lt"/>
            </a:endParaRPr>
          </a:p>
          <a:p>
            <a:pPr marL="342900" lvl="0" indent="-342900" algn="just">
              <a:buFont typeface="Wingdings" panose="05000000000000000000" pitchFamily="2" charset="2"/>
              <a:buChar char=""/>
            </a:pPr>
            <a:r>
              <a:rPr lang="sr-Cyrl-RS" sz="1600" b="1" dirty="0">
                <a:latin typeface="+mj-lt"/>
              </a:rPr>
              <a:t>Средњорочни циљ фискалне политике је дефицит у висини од 0,5% БДП. </a:t>
            </a:r>
            <a:r>
              <a:rPr lang="sr-Cyrl-RS" sz="1600" dirty="0">
                <a:latin typeface="+mj-lt"/>
              </a:rPr>
              <a:t>Тиме се јавне финансије у потпуности враћају на одрживу путању, а јавни дуг се смањује на 56,3% БДП. </a:t>
            </a:r>
            <a:endParaRPr lang="en-US" sz="1600" dirty="0">
              <a:latin typeface="+mj-lt"/>
            </a:endParaRPr>
          </a:p>
          <a:p>
            <a:pPr marL="342900" lvl="0" indent="-342900" algn="just">
              <a:buFont typeface="Wingdings" panose="05000000000000000000" pitchFamily="2" charset="2"/>
              <a:buChar char=""/>
            </a:pPr>
            <a:r>
              <a:rPr lang="sr-Cyrl-RS" sz="1600" dirty="0">
                <a:latin typeface="+mj-lt"/>
              </a:rPr>
              <a:t>Очекује се, завршетак процеса рационализације и реструктурирања што ће довести до </a:t>
            </a:r>
            <a:r>
              <a:rPr lang="sr-Cyrl-RS" sz="1600" b="1" dirty="0">
                <a:latin typeface="+mj-lt"/>
              </a:rPr>
              <a:t>одрживог нивоа расходне стране буџета</a:t>
            </a:r>
            <a:r>
              <a:rPr lang="sr-Cyrl-RS" sz="1600" dirty="0">
                <a:latin typeface="+mj-lt"/>
              </a:rPr>
              <a:t>, док ће повољно макроекономско окружење и борба против сиве економије утицати на бржи раст прихода. Комбиновано, ова два процеса ће </a:t>
            </a:r>
            <a:r>
              <a:rPr lang="sr-Cyrl-RS" sz="1600" b="1" dirty="0">
                <a:latin typeface="+mj-lt"/>
              </a:rPr>
              <a:t>омогућити стварање фискалног простора</a:t>
            </a:r>
            <a:r>
              <a:rPr lang="sr-Cyrl-RS" sz="1600" dirty="0">
                <a:latin typeface="+mj-lt"/>
              </a:rPr>
              <a:t> који креаторима економске политике обезбеђује већи број опција при доношењу одлука. </a:t>
            </a:r>
            <a:endParaRPr lang="en-US" sz="1600" dirty="0">
              <a:latin typeface="+mj-lt"/>
            </a:endParaRPr>
          </a:p>
          <a:p>
            <a:pPr marL="342900" lvl="0" indent="-342900" algn="just">
              <a:buFont typeface="Wingdings" panose="05000000000000000000" pitchFamily="2" charset="2"/>
              <a:buChar char=""/>
            </a:pPr>
            <a:r>
              <a:rPr lang="sr-Cyrl-RS" sz="1600" dirty="0">
                <a:latin typeface="+mj-lt"/>
              </a:rPr>
              <a:t>Након завршетка структурног прилагођавања наступиће </a:t>
            </a:r>
            <a:r>
              <a:rPr lang="sr-Cyrl-RS" sz="1600" b="1" dirty="0">
                <a:latin typeface="+mj-lt"/>
              </a:rPr>
              <a:t>други талас смањења фискалног дефицита услед аутоматског пада учешћа расхода за камате</a:t>
            </a:r>
            <a:r>
              <a:rPr lang="sr-Cyrl-RS" sz="1600" dirty="0">
                <a:latin typeface="+mj-lt"/>
              </a:rPr>
              <a:t>, који су у претходном периоду у одређеној мери неутралисали ефекте спроведених мера. </a:t>
            </a:r>
            <a:endParaRPr lang="en-US" sz="1600" dirty="0">
              <a:latin typeface="+mj-lt"/>
            </a:endParaRPr>
          </a:p>
          <a:p>
            <a:pPr marL="342900" lvl="0" indent="-342900" algn="just">
              <a:buFont typeface="Wingdings" panose="05000000000000000000" pitchFamily="2" charset="2"/>
              <a:buChar char=""/>
            </a:pPr>
            <a:r>
              <a:rPr lang="sr-Cyrl-RS" sz="1600" dirty="0">
                <a:latin typeface="+mj-lt"/>
              </a:rPr>
              <a:t>Враћање фискалног дефицита и нивоа јавног дуга на одрживу путању </a:t>
            </a:r>
            <a:r>
              <a:rPr lang="sr-Cyrl-RS" sz="1600" b="1" dirty="0">
                <a:latin typeface="+mj-lt"/>
              </a:rPr>
              <a:t>олакшаће приступ међународном финансијском тржишту</a:t>
            </a:r>
            <a:r>
              <a:rPr lang="sr-Cyrl-RS" sz="1600" dirty="0">
                <a:latin typeface="+mj-lt"/>
              </a:rPr>
              <a:t>. Снижавање каматних стопа и враћање поверења код кредитора обезбедиће јефтиније кредите који би даљим трансакцијама заменили најскупље и тиме додатно поправили фискалну позицију. Повољне кредитне линије су неопходне држави с обзиром на неопходност даљег улагања у инфраструктуру, али и приватном сектору како би привреда увећала инвестициона улагања што би заједно обезбедило наставак путање стабилног и одрживог раста</a:t>
            </a:r>
            <a:r>
              <a:rPr lang="sr-Cyrl-RS" sz="1600" dirty="0" smtClean="0">
                <a:latin typeface="+mj-lt"/>
              </a:rPr>
              <a:t>.</a:t>
            </a:r>
            <a:endParaRPr lang="en-US" sz="1600" dirty="0" smtClean="0">
              <a:latin typeface="+mj-lt"/>
            </a:endParaRPr>
          </a:p>
          <a:p>
            <a:pPr marL="342900" lvl="0" indent="-342900" algn="just">
              <a:buFont typeface="Wingdings" panose="05000000000000000000" pitchFamily="2" charset="2"/>
              <a:buChar char=""/>
            </a:pPr>
            <a:endParaRPr lang="en-US" sz="1600" dirty="0">
              <a:effectLst/>
              <a:latin typeface="+mj-lt"/>
            </a:endParaRPr>
          </a:p>
        </p:txBody>
      </p:sp>
    </p:spTree>
    <p:extLst>
      <p:ext uri="{BB962C8B-B14F-4D97-AF65-F5344CB8AC3E}">
        <p14:creationId xmlns:p14="http://schemas.microsoft.com/office/powerpoint/2010/main" val="1831204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A0E18A-1E8E-4E14-89FD-D1ECA4877173}" type="slidenum">
              <a:rPr lang="en-US" smtClean="0">
                <a:solidFill>
                  <a:prstClr val="black">
                    <a:tint val="75000"/>
                  </a:prstClr>
                </a:solidFill>
                <a:latin typeface="Georgia" panose="02040502050405020303" pitchFamily="18" charset="0"/>
              </a:rPr>
              <a:pPr/>
              <a:t>17</a:t>
            </a:fld>
            <a:endParaRPr lang="en-US" dirty="0">
              <a:solidFill>
                <a:prstClr val="black">
                  <a:tint val="75000"/>
                </a:prstClr>
              </a:solidFill>
              <a:latin typeface="Georgia" panose="02040502050405020303" pitchFamily="18" charset="0"/>
            </a:endParaRPr>
          </a:p>
        </p:txBody>
      </p:sp>
      <p:sp>
        <p:nvSpPr>
          <p:cNvPr id="15" name="TextBox 14"/>
          <p:cNvSpPr txBox="1"/>
          <p:nvPr/>
        </p:nvSpPr>
        <p:spPr>
          <a:xfrm>
            <a:off x="2843808" y="95075"/>
            <a:ext cx="6300192" cy="584775"/>
          </a:xfrm>
          <a:prstGeom prst="rect">
            <a:avLst/>
          </a:prstGeom>
          <a:noFill/>
        </p:spPr>
        <p:txBody>
          <a:bodyPr wrap="square" rtlCol="0">
            <a:spAutoFit/>
          </a:bodyPr>
          <a:lstStyle/>
          <a:p>
            <a:pPr algn="ctr">
              <a:spcBef>
                <a:spcPct val="0"/>
              </a:spcBef>
              <a:defRPr/>
            </a:pPr>
            <a:r>
              <a:rPr lang="sr-Cyrl-C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Јавни дуг и дефицит опште државе у периоду 2011 – 2020. године, у % БДП</a:t>
            </a:r>
            <a:endParaRPr lang="ru-RU"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p:txBody>
      </p:sp>
      <p:sp>
        <p:nvSpPr>
          <p:cNvPr id="8" name="Rectangle 7"/>
          <p:cNvSpPr>
            <a:spLocks noChangeArrowheads="1"/>
          </p:cNvSpPr>
          <p:nvPr/>
        </p:nvSpPr>
        <p:spPr bwMode="auto">
          <a:xfrm>
            <a:off x="-304800" y="657377"/>
            <a:ext cx="9372600" cy="1415897"/>
          </a:xfrm>
          <a:prstGeom prst="rect">
            <a:avLst/>
          </a:prstGeom>
          <a:noFill/>
          <a:ln>
            <a:noFill/>
          </a:ln>
          <a:extLst/>
        </p:spPr>
        <p:txBody>
          <a:bodyPr lIns="0" tIns="45714" rIns="91429" bIns="45714"/>
          <a:lstStyle>
            <a:lvl1pPr marL="174625" indent="-66675">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1pPr>
            <a:lvl2pPr marL="742950" indent="-285750">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2pPr>
            <a:lvl3pPr marL="11430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3pPr>
            <a:lvl4pPr marL="16002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4pPr>
            <a:lvl5pPr marL="20574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9pPr>
          </a:lstStyle>
          <a:p>
            <a:pPr lvl="1" algn="just">
              <a:buClr>
                <a:schemeClr val="tx1">
                  <a:lumMod val="85000"/>
                  <a:lumOff val="15000"/>
                </a:schemeClr>
              </a:buClr>
              <a:buFont typeface="Arial" panose="020B0604020202020204" pitchFamily="34" charset="0"/>
              <a:buChar char="•"/>
            </a:pPr>
            <a:r>
              <a:rPr lang="ru-RU" b="1" dirty="0">
                <a:latin typeface="+mn-lt"/>
              </a:rPr>
              <a:t>У наредном средњорочном периоду циљеви фискалне политике </a:t>
            </a:r>
            <a:r>
              <a:rPr lang="ru-RU" b="1" dirty="0" smtClean="0">
                <a:latin typeface="+mn-lt"/>
              </a:rPr>
              <a:t>ће бити усмерени на </a:t>
            </a:r>
            <a:r>
              <a:rPr lang="ru-RU" b="1" dirty="0">
                <a:latin typeface="+mn-lt"/>
              </a:rPr>
              <a:t>одржање фискалне стабилности што води даљем смањењу учешћа јавног </a:t>
            </a:r>
            <a:r>
              <a:rPr lang="ru-RU" b="1" dirty="0" smtClean="0">
                <a:latin typeface="+mn-lt"/>
              </a:rPr>
              <a:t>дуга </a:t>
            </a:r>
            <a:r>
              <a:rPr lang="sr-Cyrl-RS" b="1" dirty="0" smtClean="0">
                <a:latin typeface="+mn-lt"/>
              </a:rPr>
              <a:t>у БДП</a:t>
            </a:r>
            <a:r>
              <a:rPr lang="ru-RU" b="1" dirty="0" smtClean="0">
                <a:latin typeface="+mn-lt"/>
              </a:rPr>
              <a:t>.</a:t>
            </a:r>
            <a:r>
              <a:rPr lang="sr-Cyrl-RS" b="1" dirty="0" smtClean="0">
                <a:latin typeface="+mn-lt"/>
              </a:rPr>
              <a:t> </a:t>
            </a:r>
            <a:r>
              <a:rPr lang="sr-Cyrl-RS" dirty="0" smtClean="0">
                <a:latin typeface="+mn-lt"/>
              </a:rPr>
              <a:t>Смањење учешћа дуга је уско везано за снижавање дефицита као главног фактора задуживања, тако да динамика спуштања дефицита опредељује и промену кретања дуга.</a:t>
            </a:r>
            <a:r>
              <a:rPr lang="ru-RU" dirty="0" smtClean="0">
                <a:latin typeface="+mn-lt"/>
              </a:rPr>
              <a:t> </a:t>
            </a:r>
          </a:p>
          <a:p>
            <a:pPr lvl="1" algn="just">
              <a:buClr>
                <a:schemeClr val="tx1">
                  <a:lumMod val="85000"/>
                  <a:lumOff val="15000"/>
                </a:schemeClr>
              </a:buClr>
              <a:buFont typeface="Arial" panose="020B0604020202020204" pitchFamily="34" charset="0"/>
              <a:buChar char="•"/>
            </a:pPr>
            <a:r>
              <a:rPr lang="ru-RU" dirty="0" smtClean="0">
                <a:latin typeface="+mn-lt"/>
              </a:rPr>
              <a:t>С тим у вези</a:t>
            </a:r>
            <a:r>
              <a:rPr lang="sr-Latn-RS" dirty="0" smtClean="0">
                <a:latin typeface="+mn-lt"/>
              </a:rPr>
              <a:t>,</a:t>
            </a:r>
            <a:r>
              <a:rPr lang="ru-RU" dirty="0" smtClean="0">
                <a:latin typeface="+mn-lt"/>
              </a:rPr>
              <a:t> акценат ће бити на мерама усмереним на постизање и одржавање довољно ниског односно стабилног нивоа дефицита, који би уз очекиване макороекономске перформансе требало да допринесе даљем смањењу учешћа јавног дуга у БДП.</a:t>
            </a:r>
            <a:endParaRPr lang="en-US" dirty="0">
              <a:latin typeface="+mn-lt"/>
            </a:endParaRPr>
          </a:p>
        </p:txBody>
      </p:sp>
      <p:graphicFrame>
        <p:nvGraphicFramePr>
          <p:cNvPr id="6" name="Chart 5"/>
          <p:cNvGraphicFramePr/>
          <p:nvPr>
            <p:extLst>
              <p:ext uri="{D42A27DB-BD31-4B8C-83A1-F6EECF244321}">
                <p14:modId xmlns:p14="http://schemas.microsoft.com/office/powerpoint/2010/main" val="1107670582"/>
              </p:ext>
            </p:extLst>
          </p:nvPr>
        </p:nvGraphicFramePr>
        <p:xfrm>
          <a:off x="31072" y="2133600"/>
          <a:ext cx="9112928" cy="452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715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400800"/>
            <a:ext cx="381000" cy="365125"/>
          </a:xfrm>
        </p:spPr>
        <p:txBody>
          <a:bodyPr/>
          <a:lstStyle/>
          <a:p>
            <a:fld id="{9FA0E18A-1E8E-4E14-89FD-D1ECA4877173}" type="slidenum">
              <a:rPr lang="en-US" smtClean="0">
                <a:solidFill>
                  <a:prstClr val="black">
                    <a:tint val="75000"/>
                  </a:prstClr>
                </a:solidFill>
              </a:rPr>
              <a:pPr/>
              <a:t>18</a:t>
            </a:fld>
            <a:endParaRPr lang="en-US" dirty="0">
              <a:solidFill>
                <a:prstClr val="black">
                  <a:tint val="75000"/>
                </a:prstClr>
              </a:solidFill>
            </a:endParaRPr>
          </a:p>
        </p:txBody>
      </p:sp>
      <p:sp>
        <p:nvSpPr>
          <p:cNvPr id="6" name="Rectangle 5"/>
          <p:cNvSpPr>
            <a:spLocks noChangeArrowheads="1"/>
          </p:cNvSpPr>
          <p:nvPr/>
        </p:nvSpPr>
        <p:spPr bwMode="auto">
          <a:xfrm>
            <a:off x="76200" y="400775"/>
            <a:ext cx="8991599" cy="1199426"/>
          </a:xfrm>
          <a:prstGeom prst="rect">
            <a:avLst/>
          </a:prstGeom>
          <a:noFill/>
          <a:ln>
            <a:noFill/>
          </a:ln>
          <a:extLst/>
        </p:spPr>
        <p:txBody>
          <a:bodyPr lIns="0" tIns="45714" rIns="91429" bIns="45714"/>
          <a:lstStyle>
            <a:lvl1pPr marL="174625" indent="-66675">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1pPr>
            <a:lvl2pPr marL="742950" indent="-285750">
              <a:spcBef>
                <a:spcPct val="20000"/>
              </a:spcBef>
              <a:buClr>
                <a:schemeClr val="tx1"/>
              </a:buClr>
              <a:buSzPct val="115000"/>
              <a:buFont typeface="Wingdings" panose="05000000000000000000" pitchFamily="2" charset="2"/>
              <a:buChar char="§"/>
              <a:defRPr sz="1200">
                <a:solidFill>
                  <a:schemeClr val="tx1"/>
                </a:solidFill>
                <a:latin typeface="Georgia" panose="02040502050405020303" pitchFamily="18" charset="0"/>
              </a:defRPr>
            </a:lvl2pPr>
            <a:lvl3pPr marL="11430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3pPr>
            <a:lvl4pPr marL="16002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4pPr>
            <a:lvl5pPr marL="2057400" indent="-228600">
              <a:spcBef>
                <a:spcPct val="20000"/>
              </a:spcBef>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1"/>
              </a:buClr>
              <a:buSzPct val="115000"/>
              <a:buFont typeface="Wingdings" panose="05000000000000000000" pitchFamily="2" charset="2"/>
              <a:buChar char="§"/>
              <a:defRPr sz="1000">
                <a:solidFill>
                  <a:schemeClr val="tx1"/>
                </a:solidFill>
                <a:latin typeface="Georgia" panose="02040502050405020303" pitchFamily="18" charset="0"/>
              </a:defRPr>
            </a:lvl9pPr>
          </a:lstStyle>
          <a:p>
            <a:pPr marL="212725" indent="-171450" algn="just">
              <a:buClr>
                <a:schemeClr val="tx1">
                  <a:lumMod val="85000"/>
                  <a:lumOff val="15000"/>
                </a:schemeClr>
              </a:buClr>
              <a:buFont typeface="Arial" panose="020B0604020202020204" pitchFamily="34" charset="0"/>
              <a:buChar char="•"/>
            </a:pPr>
            <a:endParaRPr lang="en-US" dirty="0" smtClean="0">
              <a:latin typeface="+mj-lt"/>
            </a:endParaRPr>
          </a:p>
          <a:p>
            <a:pPr marL="212725" indent="-171450" algn="just">
              <a:buClr>
                <a:schemeClr val="tx1">
                  <a:lumMod val="85000"/>
                  <a:lumOff val="15000"/>
                </a:schemeClr>
              </a:buClr>
              <a:buFont typeface="Arial" panose="020B0604020202020204" pitchFamily="34" charset="0"/>
              <a:buChar char="•"/>
            </a:pPr>
            <a:r>
              <a:rPr lang="sr-Cyrl-CS" dirty="0" smtClean="0">
                <a:latin typeface="+mj-lt"/>
              </a:rPr>
              <a:t>Фискални резултат (граф 1) </a:t>
            </a:r>
            <a:r>
              <a:rPr lang="sr-Cyrl-CS" dirty="0">
                <a:latin typeface="+mj-lt"/>
              </a:rPr>
              <a:t>и јавни </a:t>
            </a:r>
            <a:r>
              <a:rPr lang="sr-Cyrl-CS" dirty="0" smtClean="0">
                <a:latin typeface="+mj-lt"/>
              </a:rPr>
              <a:t>дуг (граф 2) </a:t>
            </a:r>
            <a:r>
              <a:rPr lang="sr-Cyrl-CS" dirty="0">
                <a:latin typeface="+mj-lt"/>
              </a:rPr>
              <a:t>опште државе, у % пројектованог БДП. </a:t>
            </a:r>
            <a:r>
              <a:rPr lang="sr-Cyrl-RS" dirty="0" smtClean="0">
                <a:latin typeface="+mj-lt"/>
              </a:rPr>
              <a:t>Аранжман са ММФ иницијално је предвиђао трогодишње структурно прилагођавање од 4% БДП , овај циљ је остварен већ у прве две године аранжмана</a:t>
            </a:r>
            <a:r>
              <a:rPr lang="en-US" dirty="0" smtClean="0">
                <a:latin typeface="+mj-lt"/>
              </a:rPr>
              <a:t> </a:t>
            </a:r>
            <a:r>
              <a:rPr lang="sr-Cyrl-RS" dirty="0" smtClean="0">
                <a:latin typeface="+mj-lt"/>
              </a:rPr>
              <a:t>(4,4% БДП)</a:t>
            </a:r>
            <a:r>
              <a:rPr lang="en-US" dirty="0" smtClean="0">
                <a:latin typeface="+mj-lt"/>
              </a:rPr>
              <a:t>. </a:t>
            </a:r>
            <a:endParaRPr lang="sr-Cyrl-RS" dirty="0" smtClean="0">
              <a:latin typeface="+mj-lt"/>
            </a:endParaRPr>
          </a:p>
          <a:p>
            <a:pPr marL="212725" indent="-171450" algn="just">
              <a:buClr>
                <a:schemeClr val="tx1">
                  <a:lumMod val="85000"/>
                  <a:lumOff val="15000"/>
                </a:schemeClr>
              </a:buClr>
              <a:buFont typeface="Arial" panose="020B0604020202020204" pitchFamily="34" charset="0"/>
              <a:buChar char="•"/>
            </a:pPr>
            <a:r>
              <a:rPr lang="sr-Cyrl-CS" dirty="0" smtClean="0">
                <a:latin typeface="+mj-lt"/>
              </a:rPr>
              <a:t>Током </a:t>
            </a:r>
            <a:r>
              <a:rPr lang="sr-Cyrl-CS" dirty="0">
                <a:latin typeface="+mj-lt"/>
              </a:rPr>
              <a:t>аранжмана, а практично током сваке ревизије, ММФ је ревидирао набоље пројекције најзначајнијих фискалних и макроекономских индикатора: фискалног резултата, јавног дуга, стопе раста БДП, стопе инфлације и платног </a:t>
            </a:r>
            <a:r>
              <a:rPr lang="sr-Cyrl-CS" dirty="0" smtClean="0">
                <a:latin typeface="+mj-lt"/>
              </a:rPr>
              <a:t>биланса</a:t>
            </a:r>
            <a:r>
              <a:rPr lang="sr-Cyrl-CS" dirty="0" smtClean="0"/>
              <a:t>.</a:t>
            </a:r>
            <a:endParaRPr lang="en-US" dirty="0"/>
          </a:p>
        </p:txBody>
      </p:sp>
      <p:sp>
        <p:nvSpPr>
          <p:cNvPr id="7" name="Rectangle 6"/>
          <p:cNvSpPr/>
          <p:nvPr/>
        </p:nvSpPr>
        <p:spPr>
          <a:xfrm>
            <a:off x="3275856" y="32823"/>
            <a:ext cx="5791943" cy="338554"/>
          </a:xfrm>
          <a:prstGeom prst="rect">
            <a:avLst/>
          </a:prstGeom>
        </p:spPr>
        <p:txBody>
          <a:bodyPr wrap="square">
            <a:spAutoFit/>
          </a:bodyPr>
          <a:lstStyle/>
          <a:p>
            <a:pPr algn="ctr">
              <a:spcBef>
                <a:spcPct val="0"/>
              </a:spcBef>
              <a:buClr>
                <a:prstClr val="black"/>
              </a:buClr>
              <a:buSzPct val="115000"/>
              <a:defRPr/>
            </a:pPr>
            <a:r>
              <a:rPr lang="sr-Cyrl-C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rPr>
              <a:t>Преглед ревизија аранжмана из предострожности са ММФ</a:t>
            </a:r>
            <a:endParaRPr lang="en-US" sz="1600" b="1" dirty="0">
              <a:solidFill>
                <a:srgbClr val="305480"/>
              </a:solidFill>
              <a:effectLst>
                <a:outerShdw blurRad="38100" dist="38100" dir="2700000" algn="tl">
                  <a:srgbClr val="000000">
                    <a:alpha val="43137"/>
                  </a:srgbClr>
                </a:outerShdw>
              </a:effectLst>
              <a:ea typeface="+mj-ea"/>
              <a:cs typeface="Times New Roman" panose="02020603050405020304"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val="1575642431"/>
              </p:ext>
            </p:extLst>
          </p:nvPr>
        </p:nvGraphicFramePr>
        <p:xfrm>
          <a:off x="244143" y="1600201"/>
          <a:ext cx="8655712" cy="2318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406063563"/>
              </p:ext>
            </p:extLst>
          </p:nvPr>
        </p:nvGraphicFramePr>
        <p:xfrm>
          <a:off x="244143" y="4041855"/>
          <a:ext cx="8655712" cy="25415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5293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2590800"/>
            <a:ext cx="7772400" cy="1828800"/>
          </a:xfrm>
        </p:spPr>
        <p:txBody>
          <a:bodyPr>
            <a:noAutofit/>
          </a:bodyPr>
          <a:lstStyle/>
          <a:p>
            <a:pPr algn="ctr"/>
            <a:r>
              <a:rPr lang="sr-Cyrl-RS" sz="4800" dirty="0" smtClean="0">
                <a:solidFill>
                  <a:srgbClr val="305480"/>
                </a:solidFill>
                <a:effectLst>
                  <a:outerShdw blurRad="38100" dist="38100" dir="2700000" algn="tl">
                    <a:srgbClr val="000000">
                      <a:alpha val="43137"/>
                    </a:srgbClr>
                  </a:outerShdw>
                </a:effectLst>
                <a:ea typeface="+mn-ea"/>
                <a:cs typeface="Times New Roman" panose="02020603050405020304" pitchFamily="18" charset="0"/>
              </a:rPr>
              <a:t>Приоритетне структурне реформе (ПСР) – Поглавље 4</a:t>
            </a:r>
            <a:endParaRPr lang="en-US" sz="4800" dirty="0">
              <a:solidFill>
                <a:srgbClr val="305480"/>
              </a:solidFill>
              <a:effectLst>
                <a:outerShdw blurRad="38100" dist="38100" dir="2700000" algn="tl">
                  <a:srgbClr val="000000">
                    <a:alpha val="43137"/>
                  </a:srgbClr>
                </a:outerShdw>
              </a:effectLst>
              <a:ea typeface="+mn-ea"/>
              <a:cs typeface="Times New Roman" panose="02020603050405020304" pitchFamily="18" charset="0"/>
            </a:endParaRPr>
          </a:p>
        </p:txBody>
      </p:sp>
    </p:spTree>
    <p:extLst>
      <p:ext uri="{BB962C8B-B14F-4D97-AF65-F5344CB8AC3E}">
        <p14:creationId xmlns:p14="http://schemas.microsoft.com/office/powerpoint/2010/main" val="39181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33400"/>
            <a:ext cx="82296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sr-Latn-RS" sz="3800" b="1" dirty="0" smtClean="0">
              <a:solidFill>
                <a:srgbClr val="30548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sr-Cyrl-RS" sz="38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Разлози за доношење ЕРП-а</a:t>
            </a:r>
            <a:endParaRPr kumimoji="0" lang="sr-Latn-CS" sz="3800" b="0" u="none" strike="noStrike" kern="1200" cap="none" spc="0" normalizeH="0" baseline="0" noProof="0" dirty="0" smtClean="0">
              <a:ln>
                <a:noFill/>
              </a:ln>
              <a:solidFill>
                <a:srgbClr val="305480"/>
              </a:solidFill>
              <a:effectLst/>
              <a:uLnTx/>
              <a:uFillTx/>
              <a:latin typeface="+mj-lt"/>
              <a:ea typeface="+mj-ea"/>
              <a:cs typeface="Times New Roman" panose="02020603050405020304" pitchFamily="18" charset="0"/>
            </a:endParaRPr>
          </a:p>
        </p:txBody>
      </p:sp>
      <p:sp>
        <p:nvSpPr>
          <p:cNvPr id="6" name="Subtitle 2"/>
          <p:cNvSpPr txBox="1">
            <a:spLocks/>
          </p:cNvSpPr>
          <p:nvPr/>
        </p:nvSpPr>
        <p:spPr>
          <a:xfrm>
            <a:off x="609600" y="2133600"/>
            <a:ext cx="8305800" cy="4031704"/>
          </a:xfrm>
          <a:prstGeom prst="rect">
            <a:avLst/>
          </a:prstGeom>
        </p:spPr>
        <p:txBody>
          <a:bodyPr vert="horz" lIns="91440" tIns="45720" rIns="91440" bIns="45720" rtlCol="0">
            <a:normAutofit fontScale="92500" lnSpcReduction="20000"/>
          </a:bodyPr>
          <a:lstStyle/>
          <a:p>
            <a:pPr marL="342900" lvl="0" indent="-342900">
              <a:lnSpc>
                <a:spcPct val="90000"/>
              </a:lnSpc>
              <a:spcBef>
                <a:spcPct val="20000"/>
              </a:spcBef>
              <a:buFont typeface="Wingdings" panose="05000000000000000000" pitchFamily="2" charset="2"/>
              <a:buChar char="Ø"/>
              <a:defRPr/>
            </a:pPr>
            <a:endParaRPr lang="ru-RU" sz="2200" dirty="0" smtClean="0">
              <a:latin typeface="Times New Roman" panose="02020603050405020304" pitchFamily="18" charset="0"/>
              <a:cs typeface="Times New Roman" panose="02020603050405020304" pitchFamily="18" charset="0"/>
            </a:endParaRPr>
          </a:p>
          <a:p>
            <a:pPr marL="342900" indent="-342900">
              <a:lnSpc>
                <a:spcPct val="90000"/>
              </a:lnSpc>
              <a:spcBef>
                <a:spcPct val="20000"/>
              </a:spcBef>
              <a:buFont typeface="Courier New" panose="02070309020205020404" pitchFamily="49" charset="0"/>
              <a:buChar char="o"/>
              <a:defRPr/>
            </a:pPr>
            <a:r>
              <a:rPr lang="sr-Cyrl-RS" sz="2200" dirty="0" smtClean="0">
                <a:latin typeface="+mj-lt"/>
                <a:cs typeface="Times New Roman" panose="02020603050405020304" pitchFamily="18" charset="0"/>
              </a:rPr>
              <a:t>Четврти циклус израде ЕРП документа – 2018-2020</a:t>
            </a:r>
          </a:p>
          <a:p>
            <a:pPr marL="342900" indent="-342900">
              <a:lnSpc>
                <a:spcPct val="90000"/>
              </a:lnSpc>
              <a:spcBef>
                <a:spcPct val="20000"/>
              </a:spcBef>
              <a:buFont typeface="Courier New" panose="02070309020205020404" pitchFamily="49" charset="0"/>
              <a:buChar char="o"/>
              <a:defRPr/>
            </a:pPr>
            <a:endParaRPr lang="sr-Cyrl-RS" sz="2200" dirty="0" smtClean="0">
              <a:latin typeface="+mj-lt"/>
              <a:cs typeface="Times New Roman" panose="02020603050405020304" pitchFamily="18" charset="0"/>
            </a:endParaRPr>
          </a:p>
          <a:p>
            <a:pPr marL="342900" indent="-342900">
              <a:lnSpc>
                <a:spcPct val="90000"/>
              </a:lnSpc>
              <a:spcBef>
                <a:spcPct val="20000"/>
              </a:spcBef>
              <a:buFont typeface="Courier New" panose="02070309020205020404" pitchFamily="49" charset="0"/>
              <a:buChar char="o"/>
              <a:defRPr/>
            </a:pPr>
            <a:r>
              <a:rPr lang="ru-RU" sz="2200" dirty="0" smtClean="0">
                <a:latin typeface="+mj-lt"/>
                <a:cs typeface="Times New Roman" panose="02020603050405020304" pitchFamily="18" charset="0"/>
              </a:rPr>
              <a:t>Сврха - Унапређење </a:t>
            </a:r>
            <a:r>
              <a:rPr lang="ru-RU" sz="2200" dirty="0">
                <a:latin typeface="+mj-lt"/>
                <a:cs typeface="Times New Roman" panose="02020603050405020304" pitchFamily="18" charset="0"/>
              </a:rPr>
              <a:t>економског управљања у процесу приступања ЕУ. Тзв. европски семестар „light“ осмишљен је по узору на „европски семестар" у ЕУ у оквиру којег државе чланице ЕУ координирају економске политике, структурне и фискалне реформе </a:t>
            </a:r>
            <a:endParaRPr lang="sr-Cyrl-RS" sz="2200" dirty="0" smtClean="0">
              <a:latin typeface="+mj-lt"/>
              <a:cs typeface="Times New Roman" panose="02020603050405020304" pitchFamily="18" charset="0"/>
            </a:endParaRPr>
          </a:p>
          <a:p>
            <a:pPr marL="342900" indent="-342900">
              <a:lnSpc>
                <a:spcPct val="90000"/>
              </a:lnSpc>
              <a:spcBef>
                <a:spcPct val="20000"/>
              </a:spcBef>
              <a:buFont typeface="Courier New" panose="02070309020205020404" pitchFamily="49" charset="0"/>
              <a:buChar char="o"/>
              <a:defRPr/>
            </a:pPr>
            <a:endParaRPr lang="sr-Cyrl-RS" sz="2200" dirty="0" smtClean="0">
              <a:latin typeface="+mj-lt"/>
              <a:cs typeface="Times New Roman" panose="02020603050405020304" pitchFamily="18" charset="0"/>
            </a:endParaRPr>
          </a:p>
          <a:p>
            <a:pPr marL="342900" indent="-342900">
              <a:lnSpc>
                <a:spcPct val="90000"/>
              </a:lnSpc>
              <a:spcBef>
                <a:spcPct val="20000"/>
              </a:spcBef>
              <a:buFont typeface="Courier New" panose="02070309020205020404" pitchFamily="49" charset="0"/>
              <a:buChar char="o"/>
              <a:defRPr/>
            </a:pPr>
            <a:r>
              <a:rPr lang="sr-Cyrl-RS" sz="2200" dirty="0" smtClean="0">
                <a:latin typeface="+mj-lt"/>
                <a:cs typeface="Times New Roman" panose="02020603050405020304" pitchFamily="18" charset="0"/>
              </a:rPr>
              <a:t>Општи циљ - интензивирање </a:t>
            </a:r>
            <a:r>
              <a:rPr lang="sr-Cyrl-RS" sz="2200" dirty="0">
                <a:latin typeface="+mj-lt"/>
                <a:cs typeface="Times New Roman" panose="02020603050405020304" pitchFamily="18" charset="0"/>
              </a:rPr>
              <a:t>структурних реформи ради </a:t>
            </a:r>
            <a:r>
              <a:rPr lang="sr-Cyrl-RS" sz="2200" b="1" dirty="0" smtClean="0">
                <a:latin typeface="+mj-lt"/>
                <a:cs typeface="Times New Roman" panose="02020603050405020304" pitchFamily="18" charset="0"/>
              </a:rPr>
              <a:t>боље координације економских политика, јачања </a:t>
            </a:r>
            <a:r>
              <a:rPr lang="sr-Cyrl-RS" sz="2200" b="1" dirty="0">
                <a:latin typeface="+mj-lt"/>
                <a:cs typeface="Times New Roman" panose="02020603050405020304" pitchFamily="18" charset="0"/>
              </a:rPr>
              <a:t>конкурентности, </a:t>
            </a:r>
            <a:r>
              <a:rPr lang="sr-Cyrl-RS" sz="2200" b="1" dirty="0" smtClean="0">
                <a:latin typeface="+mj-lt"/>
                <a:cs typeface="Times New Roman" panose="02020603050405020304" pitchFamily="18" charset="0"/>
              </a:rPr>
              <a:t>стварања привредног </a:t>
            </a:r>
            <a:r>
              <a:rPr lang="sr-Cyrl-RS" sz="2200" b="1" dirty="0">
                <a:latin typeface="+mj-lt"/>
                <a:cs typeface="Times New Roman" panose="02020603050405020304" pitchFamily="18" charset="0"/>
              </a:rPr>
              <a:t>раста </a:t>
            </a:r>
            <a:r>
              <a:rPr lang="sr-Cyrl-RS" sz="2200" b="1" dirty="0" smtClean="0">
                <a:latin typeface="+mj-lt"/>
                <a:cs typeface="Times New Roman" panose="02020603050405020304" pitchFamily="18" charset="0"/>
              </a:rPr>
              <a:t>и развоја и повећања запослености</a:t>
            </a:r>
          </a:p>
          <a:p>
            <a:pPr marL="342900" indent="-342900">
              <a:lnSpc>
                <a:spcPct val="90000"/>
              </a:lnSpc>
              <a:spcBef>
                <a:spcPct val="20000"/>
              </a:spcBef>
              <a:buFont typeface="Courier New" panose="02070309020205020404" pitchFamily="49" charset="0"/>
              <a:buChar char="o"/>
              <a:defRPr/>
            </a:pPr>
            <a:endParaRPr lang="sr-Cyrl-RS" sz="2200" b="1" dirty="0">
              <a:latin typeface="+mj-lt"/>
              <a:cs typeface="Times New Roman" panose="02020603050405020304" pitchFamily="18" charset="0"/>
            </a:endParaRPr>
          </a:p>
          <a:p>
            <a:pPr marL="342900" indent="-342900">
              <a:lnSpc>
                <a:spcPct val="90000"/>
              </a:lnSpc>
              <a:spcBef>
                <a:spcPct val="20000"/>
              </a:spcBef>
              <a:buFont typeface="Courier New" panose="02070309020205020404" pitchFamily="49" charset="0"/>
              <a:buChar char="o"/>
              <a:defRPr/>
            </a:pPr>
            <a:r>
              <a:rPr lang="ru-RU" sz="2200" dirty="0">
                <a:latin typeface="+mj-lt"/>
                <a:cs typeface="Times New Roman" panose="02020603050405020304" pitchFamily="18" charset="0"/>
              </a:rPr>
              <a:t>Циљ структурних </a:t>
            </a:r>
            <a:r>
              <a:rPr lang="ru-RU" sz="2200" dirty="0" smtClean="0">
                <a:latin typeface="+mj-lt"/>
                <a:cs typeface="Times New Roman" panose="02020603050405020304" pitchFamily="18" charset="0"/>
              </a:rPr>
              <a:t>реформи – </a:t>
            </a:r>
            <a:r>
              <a:rPr lang="ru-RU" sz="2200" b="1" dirty="0">
                <a:latin typeface="+mj-lt"/>
                <a:cs typeface="Times New Roman" panose="02020603050405020304" pitchFamily="18" charset="0"/>
              </a:rPr>
              <a:t>унапређење </a:t>
            </a:r>
            <a:r>
              <a:rPr lang="ru-RU" sz="2200" b="1" dirty="0" smtClean="0">
                <a:latin typeface="+mj-lt"/>
                <a:cs typeface="Times New Roman" panose="02020603050405020304" pitchFamily="18" charset="0"/>
              </a:rPr>
              <a:t>пословног </a:t>
            </a:r>
            <a:r>
              <a:rPr lang="ru-RU" sz="2200" b="1" dirty="0">
                <a:latin typeface="+mj-lt"/>
                <a:cs typeface="Times New Roman" panose="02020603050405020304" pitchFamily="18" charset="0"/>
              </a:rPr>
              <a:t>амбијента и тржишта рада, већа финансијска стабилност, боља транспортна и енергетска инфраструктура, као и развој сектора пољопривреде и индустрије</a:t>
            </a:r>
            <a:endParaRPr lang="sr-Cyrl-RS" sz="2200" b="1" dirty="0" smtClean="0">
              <a:latin typeface="+mj-lt"/>
              <a:cs typeface="Times New Roman" panose="02020603050405020304" pitchFamily="18" charset="0"/>
            </a:endParaRPr>
          </a:p>
          <a:p>
            <a:pPr>
              <a:lnSpc>
                <a:spcPct val="90000"/>
              </a:lnSpc>
              <a:spcBef>
                <a:spcPct val="20000"/>
              </a:spcBef>
              <a:defRPr/>
            </a:pPr>
            <a:endParaRPr lang="sr-Cyrl-R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nSpc>
                <a:spcPct val="90000"/>
              </a:lnSpc>
              <a:spcBef>
                <a:spcPct val="20000"/>
              </a:spcBef>
              <a:defRPr/>
            </a:pPr>
            <a:endParaRPr lang="sr-Cyrl-R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nSpc>
                <a:spcPct val="90000"/>
              </a:lnSpc>
              <a:spcBef>
                <a:spcPct val="20000"/>
              </a:spcBef>
              <a:defRPr/>
            </a:pPr>
            <a:endParaRPr lang="sr-Cyrl-R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582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itle 1"/>
          <p:cNvSpPr txBox="1">
            <a:spLocks/>
          </p:cNvSpPr>
          <p:nvPr/>
        </p:nvSpPr>
        <p:spPr>
          <a:xfrm>
            <a:off x="304800" y="762000"/>
            <a:ext cx="86868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RS" sz="32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Области приоритетних структурних реформи</a:t>
            </a:r>
            <a:endParaRPr lang="sr-Latn-CS" sz="32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graphicFrame>
        <p:nvGraphicFramePr>
          <p:cNvPr id="6" name="Content Placeholder 7"/>
          <p:cNvGraphicFramePr>
            <a:graphicFrameLocks/>
          </p:cNvGraphicFramePr>
          <p:nvPr>
            <p:extLst>
              <p:ext uri="{D42A27DB-BD31-4B8C-83A1-F6EECF244321}">
                <p14:modId xmlns:p14="http://schemas.microsoft.com/office/powerpoint/2010/main" val="4274550774"/>
              </p:ext>
            </p:extLst>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823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algn="ctr">
              <a:spcBef>
                <a:spcPct val="0"/>
              </a:spcBef>
              <a:defRPr/>
            </a:pPr>
            <a:r>
              <a:rPr lang="sr-Cyrl-RS" sz="40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ЕРП -</a:t>
            </a:r>
            <a:r>
              <a:rPr lang="sr-Latn-RS" sz="40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 </a:t>
            </a:r>
            <a:r>
              <a:rPr lang="sr-Cyrl-RS" sz="40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процес </a:t>
            </a:r>
            <a:r>
              <a:rPr lang="sr-Cyrl-RS" sz="40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припреме</a:t>
            </a:r>
            <a:endParaRPr lang="sr-Latn-CS" sz="40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94680641"/>
              </p:ext>
            </p:extLst>
          </p:nvPr>
        </p:nvGraphicFramePr>
        <p:xfrm>
          <a:off x="1" y="2132856"/>
          <a:ext cx="86868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958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RS" sz="40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Приоритизација ПСР</a:t>
            </a:r>
            <a:endParaRPr lang="sr-Latn-CS" sz="40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sp>
        <p:nvSpPr>
          <p:cNvPr id="6" name="Subtitle 2"/>
          <p:cNvSpPr txBox="1">
            <a:spLocks/>
          </p:cNvSpPr>
          <p:nvPr/>
        </p:nvSpPr>
        <p:spPr>
          <a:xfrm>
            <a:off x="251521" y="2209800"/>
            <a:ext cx="8136903" cy="3883495"/>
          </a:xfrm>
          <a:prstGeom prst="rect">
            <a:avLst/>
          </a:prstGeom>
        </p:spPr>
        <p:txBody>
          <a:bodyPr vert="horz" lIns="91440" tIns="45720" rIns="91440" bIns="45720" rtlCol="0">
            <a:normAutofit fontScale="85000" lnSpcReduction="20000"/>
          </a:bodyPr>
          <a:lstStyle/>
          <a:p>
            <a:pPr lvl="0" algn="just">
              <a:spcBef>
                <a:spcPct val="20000"/>
              </a:spcBef>
              <a:defRPr/>
            </a:pPr>
            <a:r>
              <a:rPr lang="sr-Cyrl-CS" sz="2300" dirty="0" smtClean="0">
                <a:latin typeface="+mj-lt"/>
                <a:cs typeface="Times New Roman" panose="02020603050405020304" pitchFamily="18" charset="0"/>
              </a:rPr>
              <a:t>РСЈП/МФ </a:t>
            </a:r>
            <a:r>
              <a:rPr lang="sr-Cyrl-CS" sz="2300" dirty="0">
                <a:latin typeface="+mj-lt"/>
                <a:cs typeface="Times New Roman" panose="02020603050405020304" pitchFamily="18" charset="0"/>
              </a:rPr>
              <a:t>припрема прелиминарну листу ПСР уз помоћ алата за </a:t>
            </a:r>
            <a:r>
              <a:rPr lang="sr-Cyrl-CS" sz="2300" dirty="0" smtClean="0">
                <a:latin typeface="+mj-lt"/>
                <a:cs typeface="Times New Roman" panose="02020603050405020304" pitchFamily="18" charset="0"/>
              </a:rPr>
              <a:t>приоритизацију (ОЕЦД) </a:t>
            </a:r>
          </a:p>
          <a:p>
            <a:pPr lvl="0" algn="just">
              <a:spcBef>
                <a:spcPct val="20000"/>
              </a:spcBef>
              <a:defRPr/>
            </a:pPr>
            <a:endParaRPr lang="sr-Cyrl-CS" sz="2300" dirty="0">
              <a:latin typeface="+mj-lt"/>
              <a:cs typeface="Times New Roman" panose="02020603050405020304" pitchFamily="18" charset="0"/>
            </a:endParaRPr>
          </a:p>
          <a:p>
            <a:pPr lvl="0" algn="just">
              <a:spcBef>
                <a:spcPct val="20000"/>
              </a:spcBef>
              <a:defRPr/>
            </a:pPr>
            <a:r>
              <a:rPr lang="sr-Cyrl-CS" sz="2300" dirty="0" smtClean="0">
                <a:latin typeface="+mj-lt"/>
                <a:cs typeface="Times New Roman" panose="02020603050405020304" pitchFamily="18" charset="0"/>
              </a:rPr>
              <a:t>Три критеријума приликом оцењивања ПСР – утицај на конкурентност, утицај на запошљавање и економска одрживост. </a:t>
            </a:r>
          </a:p>
          <a:p>
            <a:pPr lvl="0" algn="just">
              <a:spcBef>
                <a:spcPct val="20000"/>
              </a:spcBef>
              <a:defRPr/>
            </a:pPr>
            <a:endParaRPr lang="sr-Cyrl-CS" sz="2300" dirty="0">
              <a:latin typeface="+mj-lt"/>
              <a:cs typeface="Times New Roman" panose="02020603050405020304" pitchFamily="18" charset="0"/>
            </a:endParaRPr>
          </a:p>
          <a:p>
            <a:pPr lvl="0" algn="just">
              <a:spcBef>
                <a:spcPct val="20000"/>
              </a:spcBef>
              <a:defRPr/>
            </a:pPr>
            <a:r>
              <a:rPr lang="sr-Cyrl-CS" sz="2300" dirty="0" smtClean="0">
                <a:latin typeface="+mj-lt"/>
                <a:cs typeface="Times New Roman" panose="02020603050405020304" pitchFamily="18" charset="0"/>
              </a:rPr>
              <a:t>ПСР мора бити препозната од у стратешким документима, морају бити обезбеђена средства у Буџету РС за 2018. годину и спровођење дела активности мора се спровести у 2018. години.</a:t>
            </a:r>
          </a:p>
          <a:p>
            <a:pPr lvl="0" algn="just">
              <a:spcBef>
                <a:spcPct val="20000"/>
              </a:spcBef>
              <a:defRPr/>
            </a:pPr>
            <a:endParaRPr lang="sr-Cyrl-CS" sz="2300" dirty="0" smtClean="0">
              <a:latin typeface="+mj-lt"/>
              <a:cs typeface="Times New Roman" panose="02020603050405020304" pitchFamily="18" charset="0"/>
            </a:endParaRPr>
          </a:p>
          <a:p>
            <a:pPr lvl="0" algn="just">
              <a:spcBef>
                <a:spcPct val="20000"/>
              </a:spcBef>
              <a:defRPr/>
            </a:pPr>
            <a:r>
              <a:rPr lang="ru-RU" sz="2300" dirty="0">
                <a:cs typeface="Times New Roman" panose="02020603050405020304" pitchFamily="18" charset="0"/>
              </a:rPr>
              <a:t>Прелиминарна листа ПСР пролази кроз:</a:t>
            </a:r>
          </a:p>
          <a:p>
            <a:pPr marL="800100" lvl="1" indent="-342900" algn="just">
              <a:spcBef>
                <a:spcPct val="20000"/>
              </a:spcBef>
              <a:buFont typeface="Courier New" panose="02070309020205020404" pitchFamily="49" charset="0"/>
              <a:buChar char="o"/>
              <a:defRPr/>
            </a:pPr>
            <a:r>
              <a:rPr lang="ru-RU" sz="2300" dirty="0">
                <a:cs typeface="Times New Roman" panose="02020603050405020304" pitchFamily="18" charset="0"/>
              </a:rPr>
              <a:t>Процес усаглашавања у оквиру мреже ЕРП координатора</a:t>
            </a:r>
          </a:p>
          <a:p>
            <a:pPr marL="800100" lvl="1" indent="-342900" algn="just">
              <a:spcBef>
                <a:spcPct val="20000"/>
              </a:spcBef>
              <a:buFont typeface="Courier New" panose="02070309020205020404" pitchFamily="49" charset="0"/>
              <a:buChar char="o"/>
              <a:defRPr/>
            </a:pPr>
            <a:r>
              <a:rPr lang="ru-RU" sz="2300" dirty="0">
                <a:cs typeface="Times New Roman" panose="02020603050405020304" pitchFamily="18" charset="0"/>
              </a:rPr>
              <a:t>Процес јавних консултација </a:t>
            </a:r>
          </a:p>
          <a:p>
            <a:pPr lvl="0" algn="just">
              <a:spcBef>
                <a:spcPct val="20000"/>
              </a:spcBef>
              <a:defRPr/>
            </a:pPr>
            <a:endParaRPr kumimoji="0" lang="sr-Cyrl-CS" sz="2300" b="0" i="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cs typeface="Times New Roman" panose="02020603050405020304" pitchFamily="18" charset="0"/>
            </a:endParaRPr>
          </a:p>
          <a:p>
            <a:pPr lvl="0" algn="just">
              <a:spcBef>
                <a:spcPct val="20000"/>
              </a:spcBef>
              <a:defRPr/>
            </a:pPr>
            <a:endParaRPr kumimoji="0" lang="sr-Cyrl-RS" sz="2500" b="0" i="1"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a:spcBef>
                <a:spcPct val="20000"/>
              </a:spcBef>
              <a:defRPr/>
            </a:pPr>
            <a:endParaRPr kumimoji="0" lang="en-US" sz="27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32099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RS" sz="40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Листа ПСР 2018-2020</a:t>
            </a:r>
            <a:endParaRPr lang="sr-Latn-CS" sz="40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sp>
        <p:nvSpPr>
          <p:cNvPr id="6" name="Subtitle 2"/>
          <p:cNvSpPr txBox="1">
            <a:spLocks/>
          </p:cNvSpPr>
          <p:nvPr/>
        </p:nvSpPr>
        <p:spPr>
          <a:xfrm>
            <a:off x="457200" y="2209801"/>
            <a:ext cx="7633855" cy="3429000"/>
          </a:xfrm>
          <a:prstGeom prst="rect">
            <a:avLst/>
          </a:prstGeom>
        </p:spPr>
        <p:txBody>
          <a:bodyPr vert="horz" lIns="91440" tIns="45720" rIns="91440" bIns="45720" rtlCol="0">
            <a:normAutofit/>
          </a:bodyPr>
          <a:lstStyle/>
          <a:p>
            <a:pPr lvl="0" algn="just">
              <a:spcBef>
                <a:spcPct val="20000"/>
              </a:spcBef>
              <a:defRPr/>
            </a:pPr>
            <a:r>
              <a:rPr lang="sr-Cyrl-RS" sz="2500" b="1"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sr-Cyrl-RS"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just">
              <a:spcBef>
                <a:spcPct val="20000"/>
              </a:spcBef>
              <a:defRPr/>
            </a:pPr>
            <a:endParaRPr lang="sr-Cyrl-CS" sz="2300"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just">
              <a:spcBef>
                <a:spcPct val="20000"/>
              </a:spcBef>
              <a:defRPr/>
            </a:pPr>
            <a:endParaRPr kumimoji="0" lang="sr-Cyrl-RS" sz="2500" b="0" i="1"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a:spcBef>
                <a:spcPct val="20000"/>
              </a:spcBef>
              <a:defRPr/>
            </a:pPr>
            <a:endParaRPr kumimoji="0" lang="en-US" sz="27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453990076"/>
              </p:ext>
            </p:extLst>
          </p:nvPr>
        </p:nvGraphicFramePr>
        <p:xfrm>
          <a:off x="575556" y="1484784"/>
          <a:ext cx="7992888" cy="5152644"/>
        </p:xfrm>
        <a:graphic>
          <a:graphicData uri="http://schemas.openxmlformats.org/drawingml/2006/table">
            <a:tbl>
              <a:tblPr firstRow="1" firstCol="1" bandRow="1">
                <a:tableStyleId>{3B4B98B0-60AC-42C2-AFA5-B58CD77FA1E5}</a:tableStyleId>
              </a:tblPr>
              <a:tblGrid>
                <a:gridCol w="7992888">
                  <a:extLst>
                    <a:ext uri="{9D8B030D-6E8A-4147-A177-3AD203B41FA5}">
                      <a16:colId xmlns:a16="http://schemas.microsoft.com/office/drawing/2014/main" xmlns="" val="20000"/>
                    </a:ext>
                  </a:extLst>
                </a:gridCol>
              </a:tblGrid>
              <a:tr h="156766">
                <a:tc>
                  <a:txBody>
                    <a:bodyPr/>
                    <a:lstStyle/>
                    <a:p>
                      <a:pPr marL="0" marR="0">
                        <a:lnSpc>
                          <a:spcPct val="115000"/>
                        </a:lnSpc>
                        <a:spcBef>
                          <a:spcPts val="0"/>
                        </a:spcBef>
                        <a:spcAft>
                          <a:spcPts val="0"/>
                        </a:spcAft>
                      </a:pPr>
                      <a:r>
                        <a:rPr lang="sr-Cyrl-RS" sz="1050" dirty="0">
                          <a:effectLst/>
                          <a:latin typeface="+mj-lt"/>
                        </a:rPr>
                        <a:t>I УПРАВЉАЊЕ ЈАВНИМ ФИНАНСИЈАМА</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00"/>
                  </a:ext>
                </a:extLst>
              </a:tr>
              <a:tr h="156766">
                <a:tc>
                  <a:txBody>
                    <a:bodyPr/>
                    <a:lstStyle/>
                    <a:p>
                      <a:pPr marL="0" marR="0">
                        <a:lnSpc>
                          <a:spcPct val="115000"/>
                        </a:lnSpc>
                        <a:spcBef>
                          <a:spcPts val="0"/>
                        </a:spcBef>
                        <a:spcAft>
                          <a:spcPts val="0"/>
                        </a:spcAft>
                      </a:pPr>
                      <a:r>
                        <a:rPr lang="en-US" sz="1050" b="0" dirty="0">
                          <a:effectLst/>
                          <a:latin typeface="+mj-lt"/>
                        </a:rPr>
                        <a:t>1. </a:t>
                      </a:r>
                      <a:r>
                        <a:rPr lang="sr-Cyrl-RS" sz="1050" b="0" dirty="0">
                          <a:effectLst/>
                          <a:latin typeface="+mj-lt"/>
                        </a:rPr>
                        <a:t>Трансформација Пореске управе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1"/>
                  </a:ext>
                </a:extLst>
              </a:tr>
              <a:tr h="156766">
                <a:tc>
                  <a:txBody>
                    <a:bodyPr/>
                    <a:lstStyle/>
                    <a:p>
                      <a:pPr marL="0" marR="0">
                        <a:lnSpc>
                          <a:spcPct val="115000"/>
                        </a:lnSpc>
                        <a:spcBef>
                          <a:spcPts val="0"/>
                        </a:spcBef>
                        <a:spcAft>
                          <a:spcPts val="0"/>
                        </a:spcAft>
                      </a:pPr>
                      <a:r>
                        <a:rPr lang="en-US" sz="1050" b="0" dirty="0">
                          <a:effectLst/>
                          <a:latin typeface="+mj-lt"/>
                        </a:rPr>
                        <a:t>2. </a:t>
                      </a:r>
                      <a:r>
                        <a:rPr lang="sr-Cyrl-RS" sz="1050" b="0" dirty="0">
                          <a:effectLst/>
                          <a:latin typeface="+mj-lt"/>
                        </a:rPr>
                        <a:t>Унапређење управљања капиталним инвестицијама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2"/>
                  </a:ext>
                </a:extLst>
              </a:tr>
              <a:tr h="156766">
                <a:tc>
                  <a:txBody>
                    <a:bodyPr/>
                    <a:lstStyle/>
                    <a:p>
                      <a:pPr marL="0" marR="0">
                        <a:lnSpc>
                          <a:spcPct val="115000"/>
                        </a:lnSpc>
                        <a:spcBef>
                          <a:spcPts val="0"/>
                        </a:spcBef>
                        <a:spcAft>
                          <a:spcPts val="0"/>
                        </a:spcAft>
                      </a:pPr>
                      <a:r>
                        <a:rPr lang="sr-Latn-RS" sz="1050" dirty="0">
                          <a:effectLst/>
                          <a:latin typeface="+mj-lt"/>
                        </a:rPr>
                        <a:t>II </a:t>
                      </a:r>
                      <a:r>
                        <a:rPr lang="sr-Cyrl-RS" sz="1050" dirty="0">
                          <a:effectLst/>
                          <a:latin typeface="+mj-lt"/>
                        </a:rPr>
                        <a:t>РЕФОРМА ТРЖИШТА ЕНЕРГИЈЕ И ТРАНСПОРТА</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03"/>
                  </a:ext>
                </a:extLst>
              </a:tr>
              <a:tr h="156766">
                <a:tc>
                  <a:txBody>
                    <a:bodyPr/>
                    <a:lstStyle/>
                    <a:p>
                      <a:pPr marL="0" marR="0">
                        <a:lnSpc>
                          <a:spcPct val="115000"/>
                        </a:lnSpc>
                        <a:spcBef>
                          <a:spcPts val="0"/>
                        </a:spcBef>
                        <a:spcAft>
                          <a:spcPts val="0"/>
                        </a:spcAft>
                      </a:pPr>
                      <a:r>
                        <a:rPr lang="en-US" sz="1050" b="0" dirty="0">
                          <a:effectLst/>
                          <a:latin typeface="+mj-lt"/>
                        </a:rPr>
                        <a:t>3. </a:t>
                      </a:r>
                      <a:r>
                        <a:rPr lang="en-US" sz="1050" b="0" dirty="0" err="1">
                          <a:effectLst/>
                          <a:latin typeface="+mj-lt"/>
                        </a:rPr>
                        <a:t>Развој</a:t>
                      </a:r>
                      <a:r>
                        <a:rPr lang="en-US" sz="1050" b="0" dirty="0">
                          <a:effectLst/>
                          <a:latin typeface="+mj-lt"/>
                        </a:rPr>
                        <a:t> </a:t>
                      </a:r>
                      <a:r>
                        <a:rPr lang="en-US" sz="1050" b="0" dirty="0" err="1">
                          <a:effectLst/>
                          <a:latin typeface="+mj-lt"/>
                        </a:rPr>
                        <a:t>енергетског</a:t>
                      </a:r>
                      <a:r>
                        <a:rPr lang="en-US" sz="1050" b="0" dirty="0">
                          <a:effectLst/>
                          <a:latin typeface="+mj-lt"/>
                        </a:rPr>
                        <a:t> </a:t>
                      </a:r>
                      <a:r>
                        <a:rPr lang="en-US" sz="1050" b="0" dirty="0" err="1">
                          <a:effectLst/>
                          <a:latin typeface="+mj-lt"/>
                        </a:rPr>
                        <a:t>тржишта</a:t>
                      </a:r>
                      <a:r>
                        <a:rPr lang="en-US" sz="1050" b="0" dirty="0">
                          <a:effectLst/>
                          <a:latin typeface="+mj-lt"/>
                        </a:rPr>
                        <a:t> </a:t>
                      </a:r>
                      <a:r>
                        <a:rPr lang="en-US" sz="1050" b="0" dirty="0" err="1">
                          <a:effectLst/>
                          <a:latin typeface="+mj-lt"/>
                        </a:rPr>
                        <a:t>уз</a:t>
                      </a:r>
                      <a:r>
                        <a:rPr lang="en-US" sz="1050" b="0" dirty="0">
                          <a:effectLst/>
                          <a:latin typeface="+mj-lt"/>
                        </a:rPr>
                        <a:t> </a:t>
                      </a:r>
                      <a:r>
                        <a:rPr lang="en-US" sz="1050" b="0" dirty="0" err="1">
                          <a:effectLst/>
                          <a:latin typeface="+mj-lt"/>
                        </a:rPr>
                        <a:t>изградњу</a:t>
                      </a:r>
                      <a:r>
                        <a:rPr lang="en-US" sz="1050" b="0" dirty="0">
                          <a:effectLst/>
                          <a:latin typeface="+mj-lt"/>
                        </a:rPr>
                        <a:t> </a:t>
                      </a:r>
                      <a:r>
                        <a:rPr lang="en-US" sz="1050" b="0" dirty="0" err="1">
                          <a:effectLst/>
                          <a:latin typeface="+mj-lt"/>
                        </a:rPr>
                        <a:t>енергетске</a:t>
                      </a:r>
                      <a:r>
                        <a:rPr lang="en-US" sz="1050" b="0" dirty="0">
                          <a:effectLst/>
                          <a:latin typeface="+mj-lt"/>
                        </a:rPr>
                        <a:t> </a:t>
                      </a:r>
                      <a:r>
                        <a:rPr lang="en-US" sz="1050" b="0" dirty="0" err="1">
                          <a:effectLst/>
                          <a:latin typeface="+mj-lt"/>
                        </a:rPr>
                        <a:t>инфраструктуре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4"/>
                  </a:ext>
                </a:extLst>
              </a:tr>
              <a:tr h="156766">
                <a:tc>
                  <a:txBody>
                    <a:bodyPr/>
                    <a:lstStyle/>
                    <a:p>
                      <a:pPr marL="0" marR="0">
                        <a:lnSpc>
                          <a:spcPct val="115000"/>
                        </a:lnSpc>
                        <a:spcBef>
                          <a:spcPts val="0"/>
                        </a:spcBef>
                        <a:spcAft>
                          <a:spcPts val="0"/>
                        </a:spcAft>
                      </a:pPr>
                      <a:r>
                        <a:rPr lang="en-US" sz="1050" b="0" dirty="0">
                          <a:effectLst/>
                          <a:latin typeface="+mj-lt"/>
                        </a:rPr>
                        <a:t>4. </a:t>
                      </a:r>
                      <a:r>
                        <a:rPr lang="en-US" sz="1050" b="0" dirty="0" err="1">
                          <a:effectLst/>
                          <a:latin typeface="+mj-lt"/>
                        </a:rPr>
                        <a:t>Унапређење</a:t>
                      </a:r>
                      <a:r>
                        <a:rPr lang="en-US" sz="1050" b="0" dirty="0">
                          <a:effectLst/>
                          <a:latin typeface="+mj-lt"/>
                        </a:rPr>
                        <a:t> </a:t>
                      </a:r>
                      <a:r>
                        <a:rPr lang="en-US" sz="1050" b="0" dirty="0" err="1">
                          <a:effectLst/>
                          <a:latin typeface="+mj-lt"/>
                        </a:rPr>
                        <a:t>капацитета</a:t>
                      </a:r>
                      <a:r>
                        <a:rPr lang="en-US" sz="1050" b="0" dirty="0">
                          <a:effectLst/>
                          <a:latin typeface="+mj-lt"/>
                        </a:rPr>
                        <a:t> и </a:t>
                      </a:r>
                      <a:r>
                        <a:rPr lang="en-US" sz="1050" b="0" dirty="0" err="1">
                          <a:effectLst/>
                          <a:latin typeface="+mj-lt"/>
                        </a:rPr>
                        <a:t>квалитета</a:t>
                      </a:r>
                      <a:r>
                        <a:rPr lang="en-US" sz="1050" b="0" dirty="0">
                          <a:effectLst/>
                          <a:latin typeface="+mj-lt"/>
                        </a:rPr>
                        <a:t> </a:t>
                      </a:r>
                      <a:r>
                        <a:rPr lang="en-US" sz="1050" b="0" dirty="0" err="1">
                          <a:effectLst/>
                          <a:latin typeface="+mj-lt"/>
                        </a:rPr>
                        <a:t>инфраструктуре</a:t>
                      </a:r>
                      <a:r>
                        <a:rPr lang="en-US" sz="1050" b="0" dirty="0">
                          <a:effectLst/>
                          <a:latin typeface="+mj-lt"/>
                        </a:rPr>
                        <a:t> и </a:t>
                      </a:r>
                      <a:r>
                        <a:rPr lang="en-US" sz="1050" b="0" dirty="0" err="1">
                          <a:effectLst/>
                          <a:latin typeface="+mj-lt"/>
                        </a:rPr>
                        <a:t>услуга</a:t>
                      </a:r>
                      <a:r>
                        <a:rPr lang="en-US" sz="1050" b="0" dirty="0">
                          <a:effectLst/>
                          <a:latin typeface="+mj-lt"/>
                        </a:rPr>
                        <a:t> </a:t>
                      </a:r>
                      <a:r>
                        <a:rPr lang="en-US" sz="1050" b="0" dirty="0" err="1">
                          <a:effectLst/>
                          <a:latin typeface="+mj-lt"/>
                        </a:rPr>
                        <a:t>из</a:t>
                      </a:r>
                      <a:r>
                        <a:rPr lang="en-US" sz="1050" b="0" dirty="0">
                          <a:effectLst/>
                          <a:latin typeface="+mj-lt"/>
                        </a:rPr>
                        <a:t> </a:t>
                      </a:r>
                      <a:r>
                        <a:rPr lang="en-US" sz="1050" b="0" dirty="0" err="1">
                          <a:effectLst/>
                          <a:latin typeface="+mj-lt"/>
                        </a:rPr>
                        <a:t>области</a:t>
                      </a:r>
                      <a:r>
                        <a:rPr lang="en-US" sz="1050" b="0" dirty="0">
                          <a:effectLst/>
                          <a:latin typeface="+mj-lt"/>
                        </a:rPr>
                        <a:t> </a:t>
                      </a:r>
                      <a:r>
                        <a:rPr lang="en-US" sz="1050" b="0" dirty="0" err="1">
                          <a:effectLst/>
                          <a:latin typeface="+mj-lt"/>
                        </a:rPr>
                        <a:t>транспорта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5"/>
                  </a:ext>
                </a:extLst>
              </a:tr>
              <a:tr h="156766">
                <a:tc>
                  <a:txBody>
                    <a:bodyPr/>
                    <a:lstStyle/>
                    <a:p>
                      <a:pPr marL="0" marR="0">
                        <a:lnSpc>
                          <a:spcPct val="115000"/>
                        </a:lnSpc>
                        <a:spcBef>
                          <a:spcPts val="0"/>
                        </a:spcBef>
                        <a:spcAft>
                          <a:spcPts val="0"/>
                        </a:spcAft>
                      </a:pPr>
                      <a:r>
                        <a:rPr lang="en-US" sz="1050" b="0" dirty="0">
                          <a:effectLst/>
                          <a:latin typeface="+mj-lt"/>
                        </a:rPr>
                        <a:t>5. </a:t>
                      </a:r>
                      <a:r>
                        <a:rPr lang="en-US" sz="1050" b="0" dirty="0" err="1">
                          <a:effectLst/>
                          <a:latin typeface="+mj-lt"/>
                        </a:rPr>
                        <a:t>Реформа</a:t>
                      </a:r>
                      <a:r>
                        <a:rPr lang="en-US" sz="1050" b="0" dirty="0">
                          <a:effectLst/>
                          <a:latin typeface="+mj-lt"/>
                        </a:rPr>
                        <a:t> </a:t>
                      </a:r>
                      <a:r>
                        <a:rPr lang="en-US" sz="1050" b="0" dirty="0" err="1">
                          <a:effectLst/>
                          <a:latin typeface="+mj-lt"/>
                        </a:rPr>
                        <a:t>железнице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6"/>
                  </a:ext>
                </a:extLst>
              </a:tr>
              <a:tr h="156766">
                <a:tc>
                  <a:txBody>
                    <a:bodyPr/>
                    <a:lstStyle/>
                    <a:p>
                      <a:pPr marL="0" marR="0">
                        <a:lnSpc>
                          <a:spcPct val="115000"/>
                        </a:lnSpc>
                        <a:spcBef>
                          <a:spcPts val="0"/>
                        </a:spcBef>
                        <a:spcAft>
                          <a:spcPts val="0"/>
                        </a:spcAft>
                      </a:pPr>
                      <a:r>
                        <a:rPr lang="sr-Latn-RS" sz="1050" dirty="0">
                          <a:effectLst/>
                          <a:latin typeface="+mj-lt"/>
                        </a:rPr>
                        <a:t>III </a:t>
                      </a:r>
                      <a:r>
                        <a:rPr lang="sr-Cyrl-RS" sz="1050" dirty="0">
                          <a:effectLst/>
                          <a:latin typeface="+mj-lt"/>
                        </a:rPr>
                        <a:t>СЕКТОРСКИ РАЗВОЈ</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07"/>
                  </a:ext>
                </a:extLst>
              </a:tr>
              <a:tr h="156766">
                <a:tc>
                  <a:txBody>
                    <a:bodyPr/>
                    <a:lstStyle/>
                    <a:p>
                      <a:pPr marL="0" marR="0">
                        <a:lnSpc>
                          <a:spcPct val="115000"/>
                        </a:lnSpc>
                        <a:spcBef>
                          <a:spcPts val="0"/>
                        </a:spcBef>
                        <a:spcAft>
                          <a:spcPts val="0"/>
                        </a:spcAft>
                      </a:pPr>
                      <a:r>
                        <a:rPr lang="en-US" sz="1050" b="0" dirty="0">
                          <a:effectLst/>
                          <a:latin typeface="+mj-lt"/>
                        </a:rPr>
                        <a:t>6. </a:t>
                      </a:r>
                      <a:r>
                        <a:rPr lang="en-US" sz="1050" b="0" dirty="0" err="1">
                          <a:effectLst/>
                          <a:latin typeface="+mj-lt"/>
                        </a:rPr>
                        <a:t>Унапређење</a:t>
                      </a:r>
                      <a:r>
                        <a:rPr lang="en-US" sz="1050" b="0" dirty="0">
                          <a:effectLst/>
                          <a:latin typeface="+mj-lt"/>
                        </a:rPr>
                        <a:t> </a:t>
                      </a:r>
                      <a:r>
                        <a:rPr lang="en-US" sz="1050" b="0" dirty="0" err="1">
                          <a:effectLst/>
                          <a:latin typeface="+mj-lt"/>
                        </a:rPr>
                        <a:t>конкурентности</a:t>
                      </a:r>
                      <a:r>
                        <a:rPr lang="en-US" sz="1050" b="0" dirty="0">
                          <a:effectLst/>
                          <a:latin typeface="+mj-lt"/>
                        </a:rPr>
                        <a:t> и </a:t>
                      </a:r>
                      <a:r>
                        <a:rPr lang="en-US" sz="1050" b="0" dirty="0" err="1">
                          <a:effectLst/>
                          <a:latin typeface="+mj-lt"/>
                        </a:rPr>
                        <a:t>положаја</a:t>
                      </a:r>
                      <a:r>
                        <a:rPr lang="en-US" sz="1050" b="0" dirty="0">
                          <a:effectLst/>
                          <a:latin typeface="+mj-lt"/>
                        </a:rPr>
                        <a:t> </a:t>
                      </a:r>
                      <a:r>
                        <a:rPr lang="en-US" sz="1050" b="0" dirty="0" err="1">
                          <a:effectLst/>
                          <a:latin typeface="+mj-lt"/>
                        </a:rPr>
                        <a:t>пољопривредних</a:t>
                      </a:r>
                      <a:r>
                        <a:rPr lang="en-US" sz="1050" b="0" dirty="0">
                          <a:effectLst/>
                          <a:latin typeface="+mj-lt"/>
                        </a:rPr>
                        <a:t> </a:t>
                      </a:r>
                      <a:r>
                        <a:rPr lang="en-US" sz="1050" b="0" dirty="0" err="1">
                          <a:effectLst/>
                          <a:latin typeface="+mj-lt"/>
                        </a:rPr>
                        <a:t>газдинстава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8"/>
                  </a:ext>
                </a:extLst>
              </a:tr>
              <a:tr h="156766">
                <a:tc>
                  <a:txBody>
                    <a:bodyPr/>
                    <a:lstStyle/>
                    <a:p>
                      <a:pPr marL="0" marR="0">
                        <a:lnSpc>
                          <a:spcPct val="115000"/>
                        </a:lnSpc>
                        <a:spcBef>
                          <a:spcPts val="0"/>
                        </a:spcBef>
                        <a:spcAft>
                          <a:spcPts val="0"/>
                        </a:spcAft>
                      </a:pPr>
                      <a:r>
                        <a:rPr lang="en-US" sz="1050" b="0" dirty="0">
                          <a:effectLst/>
                          <a:latin typeface="+mj-lt"/>
                        </a:rPr>
                        <a:t>7. </a:t>
                      </a:r>
                      <a:r>
                        <a:rPr lang="en-US" sz="1050" b="0" dirty="0" err="1">
                          <a:effectLst/>
                          <a:latin typeface="+mj-lt"/>
                        </a:rPr>
                        <a:t>Подизање</a:t>
                      </a:r>
                      <a:r>
                        <a:rPr lang="en-US" sz="1050" b="0" dirty="0">
                          <a:effectLst/>
                          <a:latin typeface="+mj-lt"/>
                        </a:rPr>
                        <a:t> </a:t>
                      </a:r>
                      <a:r>
                        <a:rPr lang="en-US" sz="1050" b="0" dirty="0" err="1">
                          <a:effectLst/>
                          <a:latin typeface="+mj-lt"/>
                        </a:rPr>
                        <a:t>конкурентности</a:t>
                      </a:r>
                      <a:r>
                        <a:rPr lang="en-US" sz="1050" b="0" dirty="0">
                          <a:effectLst/>
                          <a:latin typeface="+mj-lt"/>
                        </a:rPr>
                        <a:t> </a:t>
                      </a:r>
                      <a:r>
                        <a:rPr lang="en-US" sz="1050" b="0" dirty="0" err="1">
                          <a:effectLst/>
                          <a:latin typeface="+mj-lt"/>
                        </a:rPr>
                        <a:t>прерађивачке</a:t>
                      </a:r>
                      <a:r>
                        <a:rPr lang="en-US" sz="1050" b="0" dirty="0">
                          <a:effectLst/>
                          <a:latin typeface="+mj-lt"/>
                        </a:rPr>
                        <a:t> </a:t>
                      </a:r>
                      <a:r>
                        <a:rPr lang="en-US" sz="1050" b="0" dirty="0" err="1">
                          <a:effectLst/>
                          <a:latin typeface="+mj-lt"/>
                        </a:rPr>
                        <a:t>индустрије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09"/>
                  </a:ext>
                </a:extLst>
              </a:tr>
              <a:tr h="156766">
                <a:tc>
                  <a:txBody>
                    <a:bodyPr/>
                    <a:lstStyle/>
                    <a:p>
                      <a:pPr marL="0" marR="0">
                        <a:lnSpc>
                          <a:spcPct val="115000"/>
                        </a:lnSpc>
                        <a:spcBef>
                          <a:spcPts val="0"/>
                        </a:spcBef>
                        <a:spcAft>
                          <a:spcPts val="0"/>
                        </a:spcAft>
                      </a:pPr>
                      <a:r>
                        <a:rPr lang="sr-Latn-RS" sz="1050" dirty="0">
                          <a:effectLst/>
                          <a:latin typeface="+mj-lt"/>
                        </a:rPr>
                        <a:t>IV </a:t>
                      </a:r>
                      <a:r>
                        <a:rPr lang="sr-Cyrl-RS" sz="1050" dirty="0">
                          <a:effectLst/>
                          <a:latin typeface="+mj-lt"/>
                        </a:rPr>
                        <a:t>ПОСЛОВНИ АМБИЈЕНТ И БОРБА ПРОТИВ СИВЕ ЕКОНОМИЈЕ</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10"/>
                  </a:ext>
                </a:extLst>
              </a:tr>
              <a:tr h="156766">
                <a:tc>
                  <a:txBody>
                    <a:bodyPr/>
                    <a:lstStyle/>
                    <a:p>
                      <a:pPr marL="0" marR="0">
                        <a:lnSpc>
                          <a:spcPct val="115000"/>
                        </a:lnSpc>
                        <a:spcBef>
                          <a:spcPts val="0"/>
                        </a:spcBef>
                        <a:spcAft>
                          <a:spcPts val="0"/>
                        </a:spcAft>
                      </a:pPr>
                      <a:r>
                        <a:rPr lang="en-US" sz="1050" b="0" dirty="0">
                          <a:effectLst/>
                          <a:latin typeface="+mj-lt"/>
                        </a:rPr>
                        <a:t>8. </a:t>
                      </a:r>
                      <a:r>
                        <a:rPr lang="en-US" sz="1050" b="0" dirty="0" err="1">
                          <a:effectLst/>
                          <a:latin typeface="+mj-lt"/>
                        </a:rPr>
                        <a:t>Пакет</a:t>
                      </a:r>
                      <a:r>
                        <a:rPr lang="en-US" sz="1050" b="0" dirty="0">
                          <a:effectLst/>
                          <a:latin typeface="+mj-lt"/>
                        </a:rPr>
                        <a:t> </a:t>
                      </a:r>
                      <a:r>
                        <a:rPr lang="en-US" sz="1050" b="0" dirty="0" err="1">
                          <a:effectLst/>
                          <a:latin typeface="+mj-lt"/>
                        </a:rPr>
                        <a:t>мера</a:t>
                      </a:r>
                      <a:r>
                        <a:rPr lang="en-US" sz="1050" b="0" dirty="0">
                          <a:effectLst/>
                          <a:latin typeface="+mj-lt"/>
                        </a:rPr>
                        <a:t> </a:t>
                      </a:r>
                      <a:r>
                        <a:rPr lang="en-US" sz="1050" b="0" dirty="0" err="1">
                          <a:effectLst/>
                          <a:latin typeface="+mj-lt"/>
                        </a:rPr>
                        <a:t>за</a:t>
                      </a:r>
                      <a:r>
                        <a:rPr lang="en-US" sz="1050" b="0" dirty="0">
                          <a:effectLst/>
                          <a:latin typeface="+mj-lt"/>
                        </a:rPr>
                        <a:t> </a:t>
                      </a:r>
                      <a:r>
                        <a:rPr lang="en-US" sz="1050" b="0" dirty="0" err="1">
                          <a:effectLst/>
                          <a:latin typeface="+mj-lt"/>
                        </a:rPr>
                        <a:t>побољшање</a:t>
                      </a:r>
                      <a:r>
                        <a:rPr lang="en-US" sz="1050" b="0" dirty="0">
                          <a:effectLst/>
                          <a:latin typeface="+mj-lt"/>
                        </a:rPr>
                        <a:t> </a:t>
                      </a:r>
                      <a:r>
                        <a:rPr lang="en-US" sz="1050" b="0" dirty="0" err="1">
                          <a:effectLst/>
                          <a:latin typeface="+mj-lt"/>
                        </a:rPr>
                        <a:t>приступа</a:t>
                      </a:r>
                      <a:r>
                        <a:rPr lang="en-US" sz="1050" b="0" dirty="0">
                          <a:effectLst/>
                          <a:latin typeface="+mj-lt"/>
                        </a:rPr>
                        <a:t> </a:t>
                      </a:r>
                      <a:r>
                        <a:rPr lang="en-US" sz="1050" b="0" dirty="0" err="1">
                          <a:effectLst/>
                          <a:latin typeface="+mj-lt"/>
                        </a:rPr>
                        <a:t>финансијским</a:t>
                      </a:r>
                      <a:r>
                        <a:rPr lang="en-US" sz="1050" b="0" dirty="0">
                          <a:effectLst/>
                          <a:latin typeface="+mj-lt"/>
                        </a:rPr>
                        <a:t> </a:t>
                      </a:r>
                      <a:r>
                        <a:rPr lang="en-US" sz="1050" b="0" dirty="0" err="1">
                          <a:effectLst/>
                          <a:latin typeface="+mj-lt"/>
                        </a:rPr>
                        <a:t>средствима</a:t>
                      </a:r>
                      <a:r>
                        <a:rPr lang="en-US" sz="1050" b="0" dirty="0">
                          <a:effectLst/>
                          <a:latin typeface="+mj-lt"/>
                        </a:rPr>
                        <a:t> </a:t>
                      </a:r>
                      <a:r>
                        <a:rPr lang="en-US" sz="1050" b="0" dirty="0" err="1">
                          <a:effectLst/>
                          <a:latin typeface="+mj-lt"/>
                        </a:rPr>
                        <a:t>за</a:t>
                      </a:r>
                      <a:r>
                        <a:rPr lang="en-US" sz="1050" b="0" dirty="0">
                          <a:effectLst/>
                          <a:latin typeface="+mj-lt"/>
                        </a:rPr>
                        <a:t> МСПП</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1"/>
                  </a:ext>
                </a:extLst>
              </a:tr>
              <a:tr h="156766">
                <a:tc>
                  <a:txBody>
                    <a:bodyPr/>
                    <a:lstStyle/>
                    <a:p>
                      <a:pPr marL="0" marR="0">
                        <a:lnSpc>
                          <a:spcPct val="115000"/>
                        </a:lnSpc>
                        <a:spcBef>
                          <a:spcPts val="0"/>
                        </a:spcBef>
                        <a:spcAft>
                          <a:spcPts val="0"/>
                        </a:spcAft>
                      </a:pPr>
                      <a:r>
                        <a:rPr lang="en-US" sz="1050" b="0" dirty="0">
                          <a:effectLst/>
                          <a:latin typeface="+mj-lt"/>
                        </a:rPr>
                        <a:t>9. </a:t>
                      </a:r>
                      <a:r>
                        <a:rPr lang="en-US" sz="1050" b="0" dirty="0" err="1">
                          <a:effectLst/>
                          <a:latin typeface="+mj-lt"/>
                        </a:rPr>
                        <a:t>Увођење</a:t>
                      </a:r>
                      <a:r>
                        <a:rPr lang="en-US" sz="1050" b="0" dirty="0">
                          <a:effectLst/>
                          <a:latin typeface="+mj-lt"/>
                        </a:rPr>
                        <a:t> </a:t>
                      </a:r>
                      <a:r>
                        <a:rPr lang="en-US" sz="1050" b="0" dirty="0" err="1">
                          <a:effectLst/>
                          <a:latin typeface="+mj-lt"/>
                        </a:rPr>
                        <a:t>корпоративног</a:t>
                      </a:r>
                      <a:r>
                        <a:rPr lang="en-US" sz="1050" b="0" dirty="0">
                          <a:effectLst/>
                          <a:latin typeface="+mj-lt"/>
                        </a:rPr>
                        <a:t> </a:t>
                      </a:r>
                      <a:r>
                        <a:rPr lang="en-US" sz="1050" b="0" dirty="0" err="1">
                          <a:effectLst/>
                          <a:latin typeface="+mj-lt"/>
                        </a:rPr>
                        <a:t>управљања</a:t>
                      </a:r>
                      <a:r>
                        <a:rPr lang="en-US" sz="1050" b="0" dirty="0">
                          <a:effectLst/>
                          <a:latin typeface="+mj-lt"/>
                        </a:rPr>
                        <a:t> у </a:t>
                      </a:r>
                      <a:r>
                        <a:rPr lang="en-US" sz="1050" b="0" dirty="0" err="1">
                          <a:effectLst/>
                          <a:latin typeface="+mj-lt"/>
                        </a:rPr>
                        <a:t>јавним</a:t>
                      </a:r>
                      <a:r>
                        <a:rPr lang="en-US" sz="1050" b="0" dirty="0">
                          <a:effectLst/>
                          <a:latin typeface="+mj-lt"/>
                        </a:rPr>
                        <a:t> </a:t>
                      </a:r>
                      <a:r>
                        <a:rPr lang="en-US" sz="1050" b="0" dirty="0" err="1">
                          <a:effectLst/>
                          <a:latin typeface="+mj-lt"/>
                        </a:rPr>
                        <a:t>предузећима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2"/>
                  </a:ext>
                </a:extLst>
              </a:tr>
              <a:tr h="156766">
                <a:tc>
                  <a:txBody>
                    <a:bodyPr/>
                    <a:lstStyle/>
                    <a:p>
                      <a:pPr marL="0" marR="0">
                        <a:lnSpc>
                          <a:spcPct val="115000"/>
                        </a:lnSpc>
                        <a:spcBef>
                          <a:spcPts val="0"/>
                        </a:spcBef>
                        <a:spcAft>
                          <a:spcPts val="0"/>
                        </a:spcAft>
                      </a:pPr>
                      <a:r>
                        <a:rPr lang="en-US" sz="1050" b="0" dirty="0">
                          <a:effectLst/>
                          <a:latin typeface="+mj-lt"/>
                        </a:rPr>
                        <a:t>10. </a:t>
                      </a:r>
                      <a:r>
                        <a:rPr lang="en-US" sz="1050" b="0" dirty="0" err="1">
                          <a:effectLst/>
                          <a:latin typeface="+mj-lt"/>
                        </a:rPr>
                        <a:t>Поједностављење</a:t>
                      </a:r>
                      <a:r>
                        <a:rPr lang="en-US" sz="1050" b="0" dirty="0">
                          <a:effectLst/>
                          <a:latin typeface="+mj-lt"/>
                        </a:rPr>
                        <a:t> </a:t>
                      </a:r>
                      <a:r>
                        <a:rPr lang="en-US" sz="1050" b="0" dirty="0" err="1">
                          <a:effectLst/>
                          <a:latin typeface="+mj-lt"/>
                        </a:rPr>
                        <a:t>поступака</a:t>
                      </a:r>
                      <a:r>
                        <a:rPr lang="en-US" sz="1050" b="0" dirty="0">
                          <a:effectLst/>
                          <a:latin typeface="+mj-lt"/>
                        </a:rPr>
                        <a:t> и </a:t>
                      </a:r>
                      <a:r>
                        <a:rPr lang="en-US" sz="1050" b="0" dirty="0" err="1">
                          <a:effectLst/>
                          <a:latin typeface="+mj-lt"/>
                        </a:rPr>
                        <a:t>осталих</a:t>
                      </a:r>
                      <a:r>
                        <a:rPr lang="en-US" sz="1050" b="0" dirty="0">
                          <a:effectLst/>
                          <a:latin typeface="+mj-lt"/>
                        </a:rPr>
                        <a:t> </a:t>
                      </a:r>
                      <a:r>
                        <a:rPr lang="en-US" sz="1050" b="0" dirty="0" err="1">
                          <a:effectLst/>
                          <a:latin typeface="+mj-lt"/>
                        </a:rPr>
                        <a:t>услова</a:t>
                      </a:r>
                      <a:r>
                        <a:rPr lang="en-US" sz="1050" b="0" dirty="0">
                          <a:effectLst/>
                          <a:latin typeface="+mj-lt"/>
                        </a:rPr>
                        <a:t> </a:t>
                      </a:r>
                      <a:r>
                        <a:rPr lang="en-US" sz="1050" b="0" dirty="0" err="1">
                          <a:effectLst/>
                          <a:latin typeface="+mj-lt"/>
                        </a:rPr>
                        <a:t>за</a:t>
                      </a:r>
                      <a:r>
                        <a:rPr lang="en-US" sz="1050" b="0" dirty="0">
                          <a:effectLst/>
                          <a:latin typeface="+mj-lt"/>
                        </a:rPr>
                        <a:t> </a:t>
                      </a:r>
                      <a:r>
                        <a:rPr lang="en-US" sz="1050" b="0" dirty="0" err="1">
                          <a:effectLst/>
                          <a:latin typeface="+mj-lt"/>
                        </a:rPr>
                        <a:t>пословање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3"/>
                  </a:ext>
                </a:extLst>
              </a:tr>
              <a:tr h="156766">
                <a:tc>
                  <a:txBody>
                    <a:bodyPr/>
                    <a:lstStyle/>
                    <a:p>
                      <a:pPr marL="0" marR="0">
                        <a:lnSpc>
                          <a:spcPct val="115000"/>
                        </a:lnSpc>
                        <a:spcBef>
                          <a:spcPts val="0"/>
                        </a:spcBef>
                        <a:spcAft>
                          <a:spcPts val="0"/>
                        </a:spcAft>
                      </a:pPr>
                      <a:r>
                        <a:rPr lang="en-US" sz="1050" b="0" dirty="0">
                          <a:effectLst/>
                          <a:latin typeface="+mj-lt"/>
                        </a:rPr>
                        <a:t>11. </a:t>
                      </a:r>
                      <a:r>
                        <a:rPr lang="en-US" sz="1050" b="0" dirty="0" err="1">
                          <a:effectLst/>
                          <a:latin typeface="+mj-lt"/>
                        </a:rPr>
                        <a:t>Унапређење</a:t>
                      </a:r>
                      <a:r>
                        <a:rPr lang="en-US" sz="1050" b="0" dirty="0">
                          <a:effectLst/>
                          <a:latin typeface="+mj-lt"/>
                        </a:rPr>
                        <a:t> </a:t>
                      </a:r>
                      <a:r>
                        <a:rPr lang="en-US" sz="1050" b="0" dirty="0" err="1">
                          <a:effectLst/>
                          <a:latin typeface="+mj-lt"/>
                        </a:rPr>
                        <a:t>делотворности</a:t>
                      </a:r>
                      <a:r>
                        <a:rPr lang="en-US" sz="1050" b="0" dirty="0">
                          <a:effectLst/>
                          <a:latin typeface="+mj-lt"/>
                        </a:rPr>
                        <a:t> </a:t>
                      </a:r>
                      <a:r>
                        <a:rPr lang="en-US" sz="1050" b="0" dirty="0" err="1">
                          <a:effectLst/>
                          <a:latin typeface="+mj-lt"/>
                        </a:rPr>
                        <a:t>инспекцијског</a:t>
                      </a:r>
                      <a:r>
                        <a:rPr lang="en-US" sz="1050" b="0" dirty="0">
                          <a:effectLst/>
                          <a:latin typeface="+mj-lt"/>
                        </a:rPr>
                        <a:t> </a:t>
                      </a:r>
                      <a:r>
                        <a:rPr lang="en-US" sz="1050" b="0" dirty="0" err="1">
                          <a:effectLst/>
                          <a:latin typeface="+mj-lt"/>
                        </a:rPr>
                        <a:t>надзора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4"/>
                  </a:ext>
                </a:extLst>
              </a:tr>
              <a:tr h="156766">
                <a:tc>
                  <a:txBody>
                    <a:bodyPr/>
                    <a:lstStyle/>
                    <a:p>
                      <a:pPr marL="0" marR="0">
                        <a:lnSpc>
                          <a:spcPct val="115000"/>
                        </a:lnSpc>
                        <a:spcBef>
                          <a:spcPts val="0"/>
                        </a:spcBef>
                        <a:spcAft>
                          <a:spcPts val="0"/>
                        </a:spcAft>
                      </a:pPr>
                      <a:r>
                        <a:rPr lang="en-US" sz="1050" b="0" dirty="0">
                          <a:effectLst/>
                          <a:latin typeface="+mj-lt"/>
                        </a:rPr>
                        <a:t>12. </a:t>
                      </a:r>
                      <a:r>
                        <a:rPr lang="en-US" sz="1050" b="0" dirty="0" err="1">
                          <a:effectLst/>
                          <a:latin typeface="+mj-lt"/>
                        </a:rPr>
                        <a:t>Унапређење</a:t>
                      </a:r>
                      <a:r>
                        <a:rPr lang="en-US" sz="1050" b="0" dirty="0">
                          <a:effectLst/>
                          <a:latin typeface="+mj-lt"/>
                        </a:rPr>
                        <a:t> </a:t>
                      </a:r>
                      <a:r>
                        <a:rPr lang="en-US" sz="1050" b="0" dirty="0" err="1">
                          <a:effectLst/>
                          <a:latin typeface="+mj-lt"/>
                        </a:rPr>
                        <a:t>геопросторног</a:t>
                      </a:r>
                      <a:r>
                        <a:rPr lang="en-US" sz="1050" b="0" dirty="0">
                          <a:effectLst/>
                          <a:latin typeface="+mj-lt"/>
                        </a:rPr>
                        <a:t> </a:t>
                      </a:r>
                      <a:r>
                        <a:rPr lang="en-US" sz="1050" b="0" dirty="0" err="1">
                          <a:effectLst/>
                          <a:latin typeface="+mj-lt"/>
                        </a:rPr>
                        <a:t>сектора</a:t>
                      </a:r>
                      <a:r>
                        <a:rPr lang="en-US" sz="1050" b="0" dirty="0">
                          <a:effectLst/>
                          <a:latin typeface="+mj-lt"/>
                        </a:rPr>
                        <a:t> </a:t>
                      </a:r>
                      <a:r>
                        <a:rPr lang="en-US" sz="1050" b="0" dirty="0" err="1">
                          <a:effectLst/>
                          <a:latin typeface="+mj-lt"/>
                        </a:rPr>
                        <a:t>као</a:t>
                      </a:r>
                      <a:r>
                        <a:rPr lang="en-US" sz="1050" b="0" dirty="0">
                          <a:effectLst/>
                          <a:latin typeface="+mj-lt"/>
                        </a:rPr>
                        <a:t> </a:t>
                      </a:r>
                      <a:r>
                        <a:rPr lang="en-US" sz="1050" b="0" dirty="0" err="1">
                          <a:effectLst/>
                          <a:latin typeface="+mj-lt"/>
                        </a:rPr>
                        <a:t>подршка</a:t>
                      </a:r>
                      <a:r>
                        <a:rPr lang="en-US" sz="1050" b="0" dirty="0">
                          <a:effectLst/>
                          <a:latin typeface="+mj-lt"/>
                        </a:rPr>
                        <a:t> </a:t>
                      </a:r>
                      <a:r>
                        <a:rPr lang="en-US" sz="1050" b="0" dirty="0" err="1">
                          <a:effectLst/>
                          <a:latin typeface="+mj-lt"/>
                        </a:rPr>
                        <a:t>инвестиционом</a:t>
                      </a:r>
                      <a:r>
                        <a:rPr lang="en-US" sz="1050" b="0" dirty="0">
                          <a:effectLst/>
                          <a:latin typeface="+mj-lt"/>
                        </a:rPr>
                        <a:t> </a:t>
                      </a:r>
                      <a:r>
                        <a:rPr lang="en-US" sz="1050" b="0" dirty="0" err="1">
                          <a:effectLst/>
                          <a:latin typeface="+mj-lt"/>
                        </a:rPr>
                        <a:t>одлучивању</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5"/>
                  </a:ext>
                </a:extLst>
              </a:tr>
              <a:tr h="156766">
                <a:tc>
                  <a:txBody>
                    <a:bodyPr/>
                    <a:lstStyle/>
                    <a:p>
                      <a:pPr marL="0" marR="0">
                        <a:lnSpc>
                          <a:spcPct val="115000"/>
                        </a:lnSpc>
                        <a:spcBef>
                          <a:spcPts val="0"/>
                        </a:spcBef>
                        <a:spcAft>
                          <a:spcPts val="0"/>
                        </a:spcAft>
                      </a:pPr>
                      <a:r>
                        <a:rPr lang="sr-Latn-RS" sz="1050" dirty="0">
                          <a:effectLst/>
                          <a:latin typeface="+mj-lt"/>
                        </a:rPr>
                        <a:t>V </a:t>
                      </a:r>
                      <a:r>
                        <a:rPr lang="sr-Cyrl-RS" sz="1050" dirty="0">
                          <a:effectLst/>
                          <a:latin typeface="+mj-lt"/>
                        </a:rPr>
                        <a:t>ИСТРАЖИВАЊЕ, РАЗВОЈ И ИНОВАЦИЈЕ И ДИГИТАЛНА ЕКОНОМИЈА</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16"/>
                  </a:ext>
                </a:extLst>
              </a:tr>
              <a:tr h="156766">
                <a:tc>
                  <a:txBody>
                    <a:bodyPr/>
                    <a:lstStyle/>
                    <a:p>
                      <a:pPr marL="0" marR="0">
                        <a:lnSpc>
                          <a:spcPct val="115000"/>
                        </a:lnSpc>
                        <a:spcBef>
                          <a:spcPts val="0"/>
                        </a:spcBef>
                        <a:spcAft>
                          <a:spcPts val="0"/>
                        </a:spcAft>
                      </a:pPr>
                      <a:r>
                        <a:rPr lang="en-US" sz="1050" b="0" dirty="0">
                          <a:effectLst/>
                          <a:latin typeface="+mj-lt"/>
                        </a:rPr>
                        <a:t>13. </a:t>
                      </a:r>
                      <a:r>
                        <a:rPr lang="en-US" sz="1050" b="0" dirty="0" err="1">
                          <a:effectLst/>
                          <a:latin typeface="+mj-lt"/>
                        </a:rPr>
                        <a:t>Програм</a:t>
                      </a:r>
                      <a:r>
                        <a:rPr lang="en-US" sz="1050" b="0" dirty="0">
                          <a:effectLst/>
                          <a:latin typeface="+mj-lt"/>
                        </a:rPr>
                        <a:t> </a:t>
                      </a:r>
                      <a:r>
                        <a:rPr lang="en-US" sz="1050" b="0" dirty="0" err="1">
                          <a:effectLst/>
                          <a:latin typeface="+mj-lt"/>
                        </a:rPr>
                        <a:t>за</a:t>
                      </a:r>
                      <a:r>
                        <a:rPr lang="en-US" sz="1050" b="0" dirty="0">
                          <a:effectLst/>
                          <a:latin typeface="+mj-lt"/>
                        </a:rPr>
                        <a:t> </a:t>
                      </a:r>
                      <a:r>
                        <a:rPr lang="en-US" sz="1050" b="0" dirty="0" err="1">
                          <a:effectLst/>
                          <a:latin typeface="+mj-lt"/>
                        </a:rPr>
                        <a:t>подршку</a:t>
                      </a:r>
                      <a:r>
                        <a:rPr lang="en-US" sz="1050" b="0" dirty="0">
                          <a:effectLst/>
                          <a:latin typeface="+mj-lt"/>
                        </a:rPr>
                        <a:t> </a:t>
                      </a:r>
                      <a:r>
                        <a:rPr lang="en-US" sz="1050" b="0" dirty="0" err="1">
                          <a:effectLst/>
                          <a:latin typeface="+mj-lt"/>
                        </a:rPr>
                        <a:t>иновацијама</a:t>
                      </a:r>
                      <a:r>
                        <a:rPr lang="en-US" sz="1050" b="0" dirty="0">
                          <a:effectLst/>
                          <a:latin typeface="+mj-lt"/>
                        </a:rPr>
                        <a:t> и </a:t>
                      </a:r>
                      <a:r>
                        <a:rPr lang="en-US" sz="1050" b="0" dirty="0" err="1">
                          <a:effectLst/>
                          <a:latin typeface="+mj-lt"/>
                        </a:rPr>
                        <a:t>технолошком</a:t>
                      </a:r>
                      <a:r>
                        <a:rPr lang="en-US" sz="1050" b="0" dirty="0">
                          <a:effectLst/>
                          <a:latin typeface="+mj-lt"/>
                        </a:rPr>
                        <a:t> </a:t>
                      </a:r>
                      <a:r>
                        <a:rPr lang="en-US" sz="1050" b="0" dirty="0" err="1">
                          <a:effectLst/>
                          <a:latin typeface="+mj-lt"/>
                        </a:rPr>
                        <a:t>развоју</a:t>
                      </a:r>
                      <a:r>
                        <a:rPr lang="en-US" sz="1050" b="0" dirty="0">
                          <a:effectLst/>
                          <a:latin typeface="+mj-lt"/>
                        </a:rPr>
                        <a:t> у </a:t>
                      </a:r>
                      <a:r>
                        <a:rPr lang="en-US" sz="1050" b="0" dirty="0" err="1">
                          <a:effectLst/>
                          <a:latin typeface="+mj-lt"/>
                        </a:rPr>
                        <a:t>јавном</a:t>
                      </a:r>
                      <a:r>
                        <a:rPr lang="en-US" sz="1050" b="0" dirty="0">
                          <a:effectLst/>
                          <a:latin typeface="+mj-lt"/>
                        </a:rPr>
                        <a:t> и </a:t>
                      </a:r>
                      <a:r>
                        <a:rPr lang="en-US" sz="1050" b="0" dirty="0" err="1">
                          <a:effectLst/>
                          <a:latin typeface="+mj-lt"/>
                        </a:rPr>
                        <a:t>приватном</a:t>
                      </a:r>
                      <a:r>
                        <a:rPr lang="en-US" sz="1050" b="0" dirty="0">
                          <a:effectLst/>
                          <a:latin typeface="+mj-lt"/>
                        </a:rPr>
                        <a:t> </a:t>
                      </a:r>
                      <a:r>
                        <a:rPr lang="en-US" sz="1050" b="0" dirty="0" err="1">
                          <a:effectLst/>
                          <a:latin typeface="+mj-lt"/>
                        </a:rPr>
                        <a:t>сектору</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7"/>
                  </a:ext>
                </a:extLst>
              </a:tr>
              <a:tr h="156766">
                <a:tc>
                  <a:txBody>
                    <a:bodyPr/>
                    <a:lstStyle/>
                    <a:p>
                      <a:pPr marL="0" marR="0">
                        <a:lnSpc>
                          <a:spcPct val="115000"/>
                        </a:lnSpc>
                        <a:spcBef>
                          <a:spcPts val="0"/>
                        </a:spcBef>
                        <a:spcAft>
                          <a:spcPts val="0"/>
                        </a:spcAft>
                      </a:pPr>
                      <a:r>
                        <a:rPr lang="en-US" sz="1050" b="0" dirty="0">
                          <a:effectLst/>
                          <a:latin typeface="+mj-lt"/>
                        </a:rPr>
                        <a:t>14. </a:t>
                      </a:r>
                      <a:r>
                        <a:rPr lang="en-US" sz="1050" b="0" dirty="0" err="1">
                          <a:effectLst/>
                          <a:latin typeface="+mj-lt"/>
                        </a:rPr>
                        <a:t>Развој</a:t>
                      </a:r>
                      <a:r>
                        <a:rPr lang="en-US" sz="1050" b="0" dirty="0">
                          <a:effectLst/>
                          <a:latin typeface="+mj-lt"/>
                        </a:rPr>
                        <a:t> и </a:t>
                      </a:r>
                      <a:r>
                        <a:rPr lang="en-US" sz="1050" b="0" dirty="0" err="1">
                          <a:effectLst/>
                          <a:latin typeface="+mj-lt"/>
                        </a:rPr>
                        <a:t>унапређење</a:t>
                      </a:r>
                      <a:r>
                        <a:rPr lang="en-US" sz="1050" b="0" dirty="0">
                          <a:effectLst/>
                          <a:latin typeface="+mj-lt"/>
                        </a:rPr>
                        <a:t> </a:t>
                      </a:r>
                      <a:r>
                        <a:rPr lang="en-US" sz="1050" b="0" dirty="0" err="1">
                          <a:effectLst/>
                          <a:latin typeface="+mj-lt"/>
                        </a:rPr>
                        <a:t>националне</a:t>
                      </a:r>
                      <a:r>
                        <a:rPr lang="en-US" sz="1050" b="0" dirty="0">
                          <a:effectLst/>
                          <a:latin typeface="+mj-lt"/>
                        </a:rPr>
                        <a:t> </a:t>
                      </a:r>
                      <a:r>
                        <a:rPr lang="en-US" sz="1050" b="0" dirty="0" err="1">
                          <a:effectLst/>
                          <a:latin typeface="+mj-lt"/>
                        </a:rPr>
                        <a:t>широкопојасне</a:t>
                      </a:r>
                      <a:r>
                        <a:rPr lang="en-US" sz="1050" b="0" dirty="0">
                          <a:effectLst/>
                          <a:latin typeface="+mj-lt"/>
                        </a:rPr>
                        <a:t> </a:t>
                      </a:r>
                      <a:r>
                        <a:rPr lang="en-US" sz="1050" b="0" dirty="0" err="1">
                          <a:effectLst/>
                          <a:latin typeface="+mj-lt"/>
                        </a:rPr>
                        <a:t>комуникационе</a:t>
                      </a:r>
                      <a:r>
                        <a:rPr lang="en-US" sz="1050" b="0" dirty="0">
                          <a:effectLst/>
                          <a:latin typeface="+mj-lt"/>
                        </a:rPr>
                        <a:t> </a:t>
                      </a:r>
                      <a:r>
                        <a:rPr lang="en-US" sz="1050" b="0" dirty="0" err="1">
                          <a:effectLst/>
                          <a:latin typeface="+mj-lt"/>
                        </a:rPr>
                        <a:t>инфраструктуре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18"/>
                  </a:ext>
                </a:extLst>
              </a:tr>
              <a:tr h="156766">
                <a:tc>
                  <a:txBody>
                    <a:bodyPr/>
                    <a:lstStyle/>
                    <a:p>
                      <a:pPr marL="0" marR="0">
                        <a:lnSpc>
                          <a:spcPct val="115000"/>
                        </a:lnSpc>
                        <a:spcBef>
                          <a:spcPts val="0"/>
                        </a:spcBef>
                        <a:spcAft>
                          <a:spcPts val="0"/>
                        </a:spcAft>
                      </a:pPr>
                      <a:r>
                        <a:rPr lang="sr-Latn-RS" sz="1050" dirty="0">
                          <a:effectLst/>
                          <a:latin typeface="+mj-lt"/>
                        </a:rPr>
                        <a:t>VI </a:t>
                      </a:r>
                      <a:r>
                        <a:rPr lang="sr-Cyrl-RS" sz="1050" dirty="0">
                          <a:effectLst/>
                          <a:latin typeface="+mj-lt"/>
                        </a:rPr>
                        <a:t>ТРГОВИНСКЕ РЕФОРМЕ</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19"/>
                  </a:ext>
                </a:extLst>
              </a:tr>
              <a:tr h="156766">
                <a:tc>
                  <a:txBody>
                    <a:bodyPr/>
                    <a:lstStyle/>
                    <a:p>
                      <a:pPr marL="0" marR="0">
                        <a:lnSpc>
                          <a:spcPct val="115000"/>
                        </a:lnSpc>
                        <a:spcBef>
                          <a:spcPts val="0"/>
                        </a:spcBef>
                        <a:spcAft>
                          <a:spcPts val="0"/>
                        </a:spcAft>
                      </a:pPr>
                      <a:r>
                        <a:rPr lang="en-US" sz="1050" b="0" dirty="0">
                          <a:effectLst/>
                          <a:latin typeface="+mj-lt"/>
                        </a:rPr>
                        <a:t>15. </a:t>
                      </a:r>
                      <a:r>
                        <a:rPr lang="en-US" sz="1050" b="0" dirty="0" err="1">
                          <a:effectLst/>
                          <a:latin typeface="+mj-lt"/>
                        </a:rPr>
                        <a:t>Унапређење</a:t>
                      </a:r>
                      <a:r>
                        <a:rPr lang="en-US" sz="1050" b="0" dirty="0">
                          <a:effectLst/>
                          <a:latin typeface="+mj-lt"/>
                        </a:rPr>
                        <a:t> </a:t>
                      </a:r>
                      <a:r>
                        <a:rPr lang="en-US" sz="1050" b="0" dirty="0" err="1">
                          <a:effectLst/>
                          <a:latin typeface="+mj-lt"/>
                        </a:rPr>
                        <a:t>услова</a:t>
                      </a:r>
                      <a:r>
                        <a:rPr lang="en-US" sz="1050" b="0" dirty="0">
                          <a:effectLst/>
                          <a:latin typeface="+mj-lt"/>
                        </a:rPr>
                        <a:t> </a:t>
                      </a:r>
                      <a:r>
                        <a:rPr lang="en-US" sz="1050" b="0" dirty="0" err="1">
                          <a:effectLst/>
                          <a:latin typeface="+mj-lt"/>
                        </a:rPr>
                        <a:t>за</a:t>
                      </a:r>
                      <a:r>
                        <a:rPr lang="en-US" sz="1050" b="0" dirty="0">
                          <a:effectLst/>
                          <a:latin typeface="+mj-lt"/>
                        </a:rPr>
                        <a:t> </a:t>
                      </a:r>
                      <a:r>
                        <a:rPr lang="en-US" sz="1050" b="0" dirty="0" err="1">
                          <a:effectLst/>
                          <a:latin typeface="+mj-lt"/>
                        </a:rPr>
                        <a:t>безбедност</a:t>
                      </a:r>
                      <a:r>
                        <a:rPr lang="en-US" sz="1050" b="0" dirty="0">
                          <a:effectLst/>
                          <a:latin typeface="+mj-lt"/>
                        </a:rPr>
                        <a:t> </a:t>
                      </a:r>
                      <a:r>
                        <a:rPr lang="en-US" sz="1050" b="0" dirty="0" err="1">
                          <a:effectLst/>
                          <a:latin typeface="+mj-lt"/>
                        </a:rPr>
                        <a:t>производа</a:t>
                      </a:r>
                      <a:r>
                        <a:rPr lang="en-US" sz="1050" b="0" dirty="0">
                          <a:effectLst/>
                          <a:latin typeface="+mj-lt"/>
                        </a:rPr>
                        <a:t> и </a:t>
                      </a:r>
                      <a:r>
                        <a:rPr lang="en-US" sz="1050" b="0" dirty="0" err="1">
                          <a:effectLst/>
                          <a:latin typeface="+mj-lt"/>
                        </a:rPr>
                        <a:t>уклањање</a:t>
                      </a:r>
                      <a:r>
                        <a:rPr lang="en-US" sz="1050" b="0" dirty="0">
                          <a:effectLst/>
                          <a:latin typeface="+mj-lt"/>
                        </a:rPr>
                        <a:t> </a:t>
                      </a:r>
                      <a:r>
                        <a:rPr lang="en-US" sz="1050" b="0" dirty="0" err="1">
                          <a:effectLst/>
                          <a:latin typeface="+mj-lt"/>
                        </a:rPr>
                        <a:t>препрека</a:t>
                      </a:r>
                      <a:r>
                        <a:rPr lang="en-US" sz="1050" b="0" dirty="0">
                          <a:effectLst/>
                          <a:latin typeface="+mj-lt"/>
                        </a:rPr>
                        <a:t> </a:t>
                      </a:r>
                      <a:r>
                        <a:rPr lang="en-US" sz="1050" b="0" dirty="0" err="1">
                          <a:effectLst/>
                          <a:latin typeface="+mj-lt"/>
                        </a:rPr>
                        <a:t>трговини</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20"/>
                  </a:ext>
                </a:extLst>
              </a:tr>
              <a:tr h="156766">
                <a:tc>
                  <a:txBody>
                    <a:bodyPr/>
                    <a:lstStyle/>
                    <a:p>
                      <a:pPr marL="0" marR="0">
                        <a:lnSpc>
                          <a:spcPct val="115000"/>
                        </a:lnSpc>
                        <a:spcBef>
                          <a:spcPts val="0"/>
                        </a:spcBef>
                        <a:spcAft>
                          <a:spcPts val="0"/>
                        </a:spcAft>
                      </a:pPr>
                      <a:r>
                        <a:rPr lang="sr-Latn-RS" sz="1050" dirty="0">
                          <a:effectLst/>
                          <a:latin typeface="+mj-lt"/>
                        </a:rPr>
                        <a:t>VII </a:t>
                      </a:r>
                      <a:r>
                        <a:rPr lang="sr-Cyrl-RS" sz="1050" dirty="0">
                          <a:effectLst/>
                          <a:latin typeface="+mj-lt"/>
                        </a:rPr>
                        <a:t>ОБРАЗОВАЊЕ И ВЕШТИНЕ</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21"/>
                  </a:ext>
                </a:extLst>
              </a:tr>
              <a:tr h="156766">
                <a:tc>
                  <a:txBody>
                    <a:bodyPr/>
                    <a:lstStyle/>
                    <a:p>
                      <a:pPr marL="0" marR="0">
                        <a:lnSpc>
                          <a:spcPct val="115000"/>
                        </a:lnSpc>
                        <a:spcBef>
                          <a:spcPts val="0"/>
                        </a:spcBef>
                        <a:spcAft>
                          <a:spcPts val="0"/>
                        </a:spcAft>
                      </a:pPr>
                      <a:r>
                        <a:rPr lang="en-US" sz="1050" b="0" dirty="0">
                          <a:effectLst/>
                          <a:latin typeface="+mj-lt"/>
                        </a:rPr>
                        <a:t>16. </a:t>
                      </a:r>
                      <a:r>
                        <a:rPr lang="en-US" sz="1050" b="0" dirty="0" err="1">
                          <a:effectLst/>
                          <a:latin typeface="+mj-lt"/>
                        </a:rPr>
                        <a:t>Квалификације</a:t>
                      </a:r>
                      <a:r>
                        <a:rPr lang="en-US" sz="1050" b="0" dirty="0">
                          <a:effectLst/>
                          <a:latin typeface="+mj-lt"/>
                        </a:rPr>
                        <a:t> </a:t>
                      </a:r>
                      <a:r>
                        <a:rPr lang="en-US" sz="1050" b="0" dirty="0" err="1">
                          <a:effectLst/>
                          <a:latin typeface="+mj-lt"/>
                        </a:rPr>
                        <a:t>оријентисане</a:t>
                      </a:r>
                      <a:r>
                        <a:rPr lang="en-US" sz="1050" b="0" dirty="0">
                          <a:effectLst/>
                          <a:latin typeface="+mj-lt"/>
                        </a:rPr>
                        <a:t> </a:t>
                      </a:r>
                      <a:r>
                        <a:rPr lang="en-US" sz="1050" b="0" dirty="0" err="1">
                          <a:effectLst/>
                          <a:latin typeface="+mj-lt"/>
                        </a:rPr>
                        <a:t>према</a:t>
                      </a:r>
                      <a:r>
                        <a:rPr lang="en-US" sz="1050" b="0" dirty="0">
                          <a:effectLst/>
                          <a:latin typeface="+mj-lt"/>
                        </a:rPr>
                        <a:t> </a:t>
                      </a:r>
                      <a:r>
                        <a:rPr lang="en-US" sz="1050" b="0" dirty="0" err="1">
                          <a:effectLst/>
                          <a:latin typeface="+mj-lt"/>
                        </a:rPr>
                        <a:t>потребама</a:t>
                      </a:r>
                      <a:r>
                        <a:rPr lang="en-US" sz="1050" b="0" dirty="0">
                          <a:effectLst/>
                          <a:latin typeface="+mj-lt"/>
                        </a:rPr>
                        <a:t> </a:t>
                      </a:r>
                      <a:r>
                        <a:rPr lang="en-US" sz="1050" b="0" dirty="0" err="1">
                          <a:effectLst/>
                          <a:latin typeface="+mj-lt"/>
                        </a:rPr>
                        <a:t>тржишта</a:t>
                      </a:r>
                      <a:r>
                        <a:rPr lang="en-US" sz="1050" b="0" dirty="0">
                          <a:effectLst/>
                          <a:latin typeface="+mj-lt"/>
                        </a:rPr>
                        <a:t> </a:t>
                      </a:r>
                      <a:r>
                        <a:rPr lang="en-US" sz="1050" b="0" dirty="0" err="1">
                          <a:effectLst/>
                          <a:latin typeface="+mj-lt"/>
                        </a:rPr>
                        <a:t>рада</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22"/>
                  </a:ext>
                </a:extLst>
              </a:tr>
              <a:tr h="156766">
                <a:tc>
                  <a:txBody>
                    <a:bodyPr/>
                    <a:lstStyle/>
                    <a:p>
                      <a:pPr marL="0" marR="0">
                        <a:lnSpc>
                          <a:spcPct val="115000"/>
                        </a:lnSpc>
                        <a:spcBef>
                          <a:spcPts val="0"/>
                        </a:spcBef>
                        <a:spcAft>
                          <a:spcPts val="0"/>
                        </a:spcAft>
                      </a:pPr>
                      <a:r>
                        <a:rPr lang="sr-Latn-RS" sz="1050" dirty="0">
                          <a:effectLst/>
                          <a:latin typeface="+mj-lt"/>
                        </a:rPr>
                        <a:t>VIII </a:t>
                      </a:r>
                      <a:r>
                        <a:rPr lang="sr-Cyrl-RS" sz="1050" dirty="0">
                          <a:effectLst/>
                          <a:latin typeface="+mj-lt"/>
                        </a:rPr>
                        <a:t>ЗАПОСЛЕНОСТ И ТРЖИШТЕ РАДА</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23"/>
                  </a:ext>
                </a:extLst>
              </a:tr>
              <a:tr h="99010">
                <a:tc>
                  <a:txBody>
                    <a:bodyPr/>
                    <a:lstStyle/>
                    <a:p>
                      <a:pPr marL="0" marR="0">
                        <a:lnSpc>
                          <a:spcPct val="115000"/>
                        </a:lnSpc>
                        <a:spcBef>
                          <a:spcPts val="0"/>
                        </a:spcBef>
                        <a:spcAft>
                          <a:spcPts val="0"/>
                        </a:spcAft>
                      </a:pPr>
                      <a:r>
                        <a:rPr lang="en-US" sz="1050" b="0" dirty="0">
                          <a:effectLst/>
                          <a:latin typeface="+mj-lt"/>
                        </a:rPr>
                        <a:t>17. </a:t>
                      </a:r>
                      <a:r>
                        <a:rPr lang="en-US" sz="1050" b="0" dirty="0" err="1">
                          <a:effectLst/>
                          <a:latin typeface="+mj-lt"/>
                        </a:rPr>
                        <a:t>Унапређење</a:t>
                      </a:r>
                      <a:r>
                        <a:rPr lang="en-US" sz="1050" b="0" dirty="0">
                          <a:effectLst/>
                          <a:latin typeface="+mj-lt"/>
                        </a:rPr>
                        <a:t> </a:t>
                      </a:r>
                      <a:r>
                        <a:rPr lang="en-US" sz="1050" b="0" dirty="0" err="1">
                          <a:effectLst/>
                          <a:latin typeface="+mj-lt"/>
                        </a:rPr>
                        <a:t>делотворности</a:t>
                      </a:r>
                      <a:r>
                        <a:rPr lang="en-US" sz="1050" b="0" dirty="0">
                          <a:effectLst/>
                          <a:latin typeface="+mj-lt"/>
                        </a:rPr>
                        <a:t> </a:t>
                      </a:r>
                      <a:r>
                        <a:rPr lang="en-US" sz="1050" b="0" dirty="0" err="1">
                          <a:effectLst/>
                          <a:latin typeface="+mj-lt"/>
                        </a:rPr>
                        <a:t>мера</a:t>
                      </a:r>
                      <a:r>
                        <a:rPr lang="en-US" sz="1050" b="0" dirty="0">
                          <a:effectLst/>
                          <a:latin typeface="+mj-lt"/>
                        </a:rPr>
                        <a:t> </a:t>
                      </a:r>
                      <a:r>
                        <a:rPr lang="en-US" sz="1050" b="0" dirty="0" err="1">
                          <a:effectLst/>
                          <a:latin typeface="+mj-lt"/>
                        </a:rPr>
                        <a:t>активне</a:t>
                      </a:r>
                      <a:r>
                        <a:rPr lang="en-US" sz="1050" b="0" dirty="0">
                          <a:effectLst/>
                          <a:latin typeface="+mj-lt"/>
                        </a:rPr>
                        <a:t> </a:t>
                      </a:r>
                      <a:r>
                        <a:rPr lang="en-US" sz="1050" b="0" dirty="0" err="1">
                          <a:effectLst/>
                          <a:latin typeface="+mj-lt"/>
                        </a:rPr>
                        <a:t>политике</a:t>
                      </a:r>
                      <a:r>
                        <a:rPr lang="en-US" sz="1050" b="0" dirty="0">
                          <a:effectLst/>
                          <a:latin typeface="+mj-lt"/>
                        </a:rPr>
                        <a:t> </a:t>
                      </a:r>
                      <a:r>
                        <a:rPr lang="en-US" sz="1050" b="0" dirty="0" err="1">
                          <a:effectLst/>
                          <a:latin typeface="+mj-lt"/>
                        </a:rPr>
                        <a:t>запошљавања</a:t>
                      </a:r>
                      <a:r>
                        <a:rPr lang="en-US" sz="1050" b="0" dirty="0">
                          <a:effectLst/>
                          <a:latin typeface="+mj-lt"/>
                        </a:rPr>
                        <a:t> </a:t>
                      </a:r>
                      <a:r>
                        <a:rPr lang="en-US" sz="1050" b="0" dirty="0" err="1">
                          <a:effectLst/>
                          <a:latin typeface="+mj-lt"/>
                        </a:rPr>
                        <a:t>са</a:t>
                      </a:r>
                      <a:r>
                        <a:rPr lang="en-US" sz="1050" b="0" dirty="0">
                          <a:effectLst/>
                          <a:latin typeface="+mj-lt"/>
                        </a:rPr>
                        <a:t> </a:t>
                      </a:r>
                      <a:r>
                        <a:rPr lang="en-US" sz="1050" b="0" dirty="0" err="1">
                          <a:effectLst/>
                          <a:latin typeface="+mj-lt"/>
                        </a:rPr>
                        <a:t>посебним</a:t>
                      </a:r>
                      <a:r>
                        <a:rPr lang="en-US" sz="1050" b="0" dirty="0">
                          <a:effectLst/>
                          <a:latin typeface="+mj-lt"/>
                        </a:rPr>
                        <a:t> </a:t>
                      </a:r>
                      <a:r>
                        <a:rPr lang="en-US" sz="1050" b="0" dirty="0" err="1">
                          <a:effectLst/>
                          <a:latin typeface="+mj-lt"/>
                        </a:rPr>
                        <a:t>фокусом</a:t>
                      </a:r>
                      <a:r>
                        <a:rPr lang="en-US" sz="1050" b="0" dirty="0">
                          <a:effectLst/>
                          <a:latin typeface="+mj-lt"/>
                        </a:rPr>
                        <a:t> </a:t>
                      </a:r>
                      <a:r>
                        <a:rPr lang="en-US" sz="1050" b="0" dirty="0" err="1">
                          <a:effectLst/>
                          <a:latin typeface="+mj-lt"/>
                        </a:rPr>
                        <a:t>на</a:t>
                      </a:r>
                      <a:r>
                        <a:rPr lang="en-US" sz="1050" b="0" dirty="0">
                          <a:effectLst/>
                          <a:latin typeface="+mj-lt"/>
                        </a:rPr>
                        <a:t> </a:t>
                      </a:r>
                      <a:r>
                        <a:rPr lang="en-US" sz="1050" b="0" dirty="0" err="1">
                          <a:effectLst/>
                          <a:latin typeface="+mj-lt"/>
                        </a:rPr>
                        <a:t>младе</a:t>
                      </a:r>
                      <a:r>
                        <a:rPr lang="en-US" sz="1050" b="0" dirty="0">
                          <a:effectLst/>
                          <a:latin typeface="+mj-lt"/>
                        </a:rPr>
                        <a:t>, </a:t>
                      </a:r>
                      <a:r>
                        <a:rPr lang="en-US" sz="1050" b="0" dirty="0" err="1">
                          <a:effectLst/>
                          <a:latin typeface="+mj-lt"/>
                        </a:rPr>
                        <a:t>вишкове</a:t>
                      </a:r>
                      <a:r>
                        <a:rPr lang="en-US" sz="1050" b="0" dirty="0">
                          <a:effectLst/>
                          <a:latin typeface="+mj-lt"/>
                        </a:rPr>
                        <a:t> и </a:t>
                      </a:r>
                      <a:r>
                        <a:rPr lang="en-US" sz="1050" b="0" dirty="0" err="1">
                          <a:effectLst/>
                          <a:latin typeface="+mj-lt"/>
                        </a:rPr>
                        <a:t>дугорочно</a:t>
                      </a:r>
                      <a:r>
                        <a:rPr lang="en-US" sz="1050" b="0" dirty="0">
                          <a:effectLst/>
                          <a:latin typeface="+mj-lt"/>
                        </a:rPr>
                        <a:t> </a:t>
                      </a:r>
                      <a:r>
                        <a:rPr lang="en-US" sz="1050" b="0" dirty="0" err="1">
                          <a:effectLst/>
                          <a:latin typeface="+mj-lt"/>
                        </a:rPr>
                        <a:t>незапослене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24"/>
                  </a:ext>
                </a:extLst>
              </a:tr>
              <a:tr h="156766">
                <a:tc>
                  <a:txBody>
                    <a:bodyPr/>
                    <a:lstStyle/>
                    <a:p>
                      <a:pPr marL="0" marR="0">
                        <a:lnSpc>
                          <a:spcPct val="115000"/>
                        </a:lnSpc>
                        <a:spcBef>
                          <a:spcPts val="0"/>
                        </a:spcBef>
                        <a:spcAft>
                          <a:spcPts val="0"/>
                        </a:spcAft>
                      </a:pPr>
                      <a:r>
                        <a:rPr lang="sr-Latn-RS" sz="1050" dirty="0">
                          <a:effectLst/>
                          <a:latin typeface="+mj-lt"/>
                        </a:rPr>
                        <a:t>IX </a:t>
                      </a:r>
                      <a:r>
                        <a:rPr lang="sr-Cyrl-RS" sz="1050" dirty="0">
                          <a:effectLst/>
                          <a:latin typeface="+mj-lt"/>
                        </a:rPr>
                        <a:t>СОЦИЈАЛНО УКЉУЧИВАЊЕ, СМАЊЕЊЕ СИРОМАШТВА И ЈЕДНАКЕ МОГУЋНОСТИ</a:t>
                      </a:r>
                      <a:endParaRPr lang="en-US" sz="1050" dirty="0">
                        <a:effectLst/>
                        <a:latin typeface="+mj-lt"/>
                        <a:ea typeface="Calibri"/>
                        <a:cs typeface="Times New Roman"/>
                      </a:endParaRPr>
                    </a:p>
                  </a:txBody>
                  <a:tcPr marL="55766" marR="55766" marT="0" marB="0"/>
                </a:tc>
                <a:extLst>
                  <a:ext uri="{0D108BD9-81ED-4DB2-BD59-A6C34878D82A}">
                    <a16:rowId xmlns:a16="http://schemas.microsoft.com/office/drawing/2014/main" xmlns="" val="10025"/>
                  </a:ext>
                </a:extLst>
              </a:tr>
              <a:tr h="156766">
                <a:tc>
                  <a:txBody>
                    <a:bodyPr/>
                    <a:lstStyle/>
                    <a:p>
                      <a:pPr marL="0" marR="0">
                        <a:lnSpc>
                          <a:spcPct val="115000"/>
                        </a:lnSpc>
                        <a:spcBef>
                          <a:spcPts val="0"/>
                        </a:spcBef>
                        <a:spcAft>
                          <a:spcPts val="0"/>
                        </a:spcAft>
                      </a:pPr>
                      <a:r>
                        <a:rPr lang="en-US" sz="1050" b="0" dirty="0">
                          <a:effectLst/>
                          <a:latin typeface="+mj-lt"/>
                        </a:rPr>
                        <a:t>18. </a:t>
                      </a:r>
                      <a:r>
                        <a:rPr lang="en-US" sz="1050" b="0" dirty="0" err="1">
                          <a:effectLst/>
                          <a:latin typeface="+mj-lt"/>
                        </a:rPr>
                        <a:t>Унапређена</a:t>
                      </a:r>
                      <a:r>
                        <a:rPr lang="en-US" sz="1050" b="0" dirty="0">
                          <a:effectLst/>
                          <a:latin typeface="+mj-lt"/>
                        </a:rPr>
                        <a:t> </a:t>
                      </a:r>
                      <a:r>
                        <a:rPr lang="en-US" sz="1050" b="0" dirty="0" err="1">
                          <a:effectLst/>
                          <a:latin typeface="+mj-lt"/>
                        </a:rPr>
                        <a:t>адекватност</a:t>
                      </a:r>
                      <a:r>
                        <a:rPr lang="en-US" sz="1050" b="0" dirty="0">
                          <a:effectLst/>
                          <a:latin typeface="+mj-lt"/>
                        </a:rPr>
                        <a:t>, </a:t>
                      </a:r>
                      <a:r>
                        <a:rPr lang="en-US" sz="1050" b="0" dirty="0" err="1">
                          <a:effectLst/>
                          <a:latin typeface="+mj-lt"/>
                        </a:rPr>
                        <a:t>квалитет</a:t>
                      </a:r>
                      <a:r>
                        <a:rPr lang="en-US" sz="1050" b="0" dirty="0">
                          <a:effectLst/>
                          <a:latin typeface="+mj-lt"/>
                        </a:rPr>
                        <a:t> и </a:t>
                      </a:r>
                      <a:r>
                        <a:rPr lang="en-US" sz="1050" b="0" dirty="0" err="1">
                          <a:effectLst/>
                          <a:latin typeface="+mj-lt"/>
                        </a:rPr>
                        <a:t>таргетираност</a:t>
                      </a:r>
                      <a:r>
                        <a:rPr lang="en-US" sz="1050" b="0" dirty="0">
                          <a:effectLst/>
                          <a:latin typeface="+mj-lt"/>
                        </a:rPr>
                        <a:t> </a:t>
                      </a:r>
                      <a:r>
                        <a:rPr lang="en-US" sz="1050" b="0" dirty="0" err="1">
                          <a:effectLst/>
                          <a:latin typeface="+mj-lt"/>
                        </a:rPr>
                        <a:t>социјалне</a:t>
                      </a:r>
                      <a:r>
                        <a:rPr lang="en-US" sz="1050" b="0" dirty="0">
                          <a:effectLst/>
                          <a:latin typeface="+mj-lt"/>
                        </a:rPr>
                        <a:t> </a:t>
                      </a:r>
                      <a:r>
                        <a:rPr lang="en-US" sz="1050" b="0" dirty="0" err="1">
                          <a:effectLst/>
                          <a:latin typeface="+mj-lt"/>
                        </a:rPr>
                        <a:t>заштите</a:t>
                      </a:r>
                      <a:endParaRPr lang="en-US" sz="1050" b="0" dirty="0">
                        <a:effectLst/>
                        <a:latin typeface="+mj-lt"/>
                        <a:ea typeface="Calibri"/>
                        <a:cs typeface="Times New Roman"/>
                      </a:endParaRPr>
                    </a:p>
                  </a:txBody>
                  <a:tcPr marL="55766" marR="55766" marT="0" marB="0"/>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1352019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RS" sz="40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Праћење имплементације</a:t>
            </a:r>
            <a:endParaRPr lang="sr-Latn-CS" sz="40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sp>
        <p:nvSpPr>
          <p:cNvPr id="6" name="Subtitle 2"/>
          <p:cNvSpPr txBox="1">
            <a:spLocks/>
          </p:cNvSpPr>
          <p:nvPr/>
        </p:nvSpPr>
        <p:spPr>
          <a:xfrm>
            <a:off x="457200" y="2209801"/>
            <a:ext cx="7633855" cy="3429000"/>
          </a:xfrm>
          <a:prstGeom prst="rect">
            <a:avLst/>
          </a:prstGeom>
        </p:spPr>
        <p:txBody>
          <a:bodyPr vert="horz" lIns="91440" tIns="45720" rIns="91440" bIns="45720" rtlCol="0">
            <a:normAutofit fontScale="62500" lnSpcReduction="20000"/>
          </a:bodyPr>
          <a:lstStyle/>
          <a:p>
            <a:pPr marL="342900" lvl="0" indent="-342900" algn="just">
              <a:spcBef>
                <a:spcPct val="20000"/>
              </a:spcBef>
              <a:buFont typeface="Courier New" panose="02070309020205020404" pitchFamily="49" charset="0"/>
              <a:buChar char="o"/>
              <a:defRPr/>
            </a:pPr>
            <a:r>
              <a:rPr lang="ru-RU" sz="2300" dirty="0" smtClean="0">
                <a:latin typeface="+mj-lt"/>
                <a:cs typeface="Times New Roman" panose="02020603050405020304" pitchFamily="18" charset="0"/>
              </a:rPr>
              <a:t>Република </a:t>
            </a:r>
            <a:r>
              <a:rPr lang="ru-RU" sz="2300" dirty="0">
                <a:latin typeface="+mj-lt"/>
                <a:cs typeface="Times New Roman" panose="02020603050405020304" pitchFamily="18" charset="0"/>
              </a:rPr>
              <a:t>Србија развила је сопствену </a:t>
            </a:r>
            <a:r>
              <a:rPr lang="ru-RU" sz="2300" dirty="0" smtClean="0">
                <a:latin typeface="+mj-lt"/>
                <a:cs typeface="Times New Roman" panose="02020603050405020304" pitchFamily="18" charset="0"/>
              </a:rPr>
              <a:t>методологију</a:t>
            </a:r>
          </a:p>
          <a:p>
            <a:pPr lvl="0" algn="just">
              <a:spcBef>
                <a:spcPct val="20000"/>
              </a:spcBef>
              <a:defRPr/>
            </a:pPr>
            <a:endParaRPr lang="ru-RU" sz="2300" dirty="0">
              <a:latin typeface="+mj-lt"/>
              <a:cs typeface="Times New Roman" panose="02020603050405020304" pitchFamily="18" charset="0"/>
            </a:endParaRPr>
          </a:p>
          <a:p>
            <a:pPr marL="342900" lvl="0" indent="-342900" algn="just">
              <a:spcBef>
                <a:spcPct val="20000"/>
              </a:spcBef>
              <a:buFont typeface="Courier New" panose="02070309020205020404" pitchFamily="49" charset="0"/>
              <a:buChar char="o"/>
              <a:defRPr/>
            </a:pPr>
            <a:r>
              <a:rPr lang="ru-RU" sz="2300" dirty="0">
                <a:latin typeface="+mj-lt"/>
                <a:cs typeface="Times New Roman" panose="02020603050405020304" pitchFamily="18" charset="0"/>
              </a:rPr>
              <a:t>Праћење се спроводи током целог циклуса припреме ЕРП путем мреже ЕРП координатора и аналитичког рада </a:t>
            </a:r>
            <a:r>
              <a:rPr lang="ru-RU" sz="2300" dirty="0" smtClean="0">
                <a:latin typeface="+mj-lt"/>
                <a:cs typeface="Times New Roman" panose="02020603050405020304" pitchFamily="18" charset="0"/>
              </a:rPr>
              <a:t>РСЈП/МФ</a:t>
            </a:r>
          </a:p>
          <a:p>
            <a:pPr lvl="0" algn="just">
              <a:spcBef>
                <a:spcPct val="20000"/>
              </a:spcBef>
              <a:defRPr/>
            </a:pPr>
            <a:endParaRPr lang="ru-RU" sz="2300" dirty="0">
              <a:latin typeface="+mj-lt"/>
              <a:cs typeface="Times New Roman" panose="02020603050405020304" pitchFamily="18" charset="0"/>
            </a:endParaRPr>
          </a:p>
          <a:p>
            <a:pPr marL="342900" lvl="0" indent="-342900" algn="just">
              <a:spcBef>
                <a:spcPct val="20000"/>
              </a:spcBef>
              <a:buFont typeface="Courier New" panose="02070309020205020404" pitchFamily="49" charset="0"/>
              <a:buChar char="o"/>
              <a:defRPr/>
            </a:pPr>
            <a:r>
              <a:rPr lang="ru-RU" sz="2300" dirty="0">
                <a:latin typeface="+mj-lt"/>
                <a:cs typeface="Times New Roman" panose="02020603050405020304" pitchFamily="18" charset="0"/>
              </a:rPr>
              <a:t>ЕРП координатори обавезни су да доставе ажуриране информације у стандардизованим обрасцима (извештаји и гантограми</a:t>
            </a:r>
            <a:r>
              <a:rPr lang="ru-RU" sz="2300" dirty="0" smtClean="0">
                <a:latin typeface="+mj-lt"/>
                <a:cs typeface="Times New Roman" panose="02020603050405020304" pitchFamily="18" charset="0"/>
              </a:rPr>
              <a:t>)</a:t>
            </a:r>
          </a:p>
          <a:p>
            <a:pPr lvl="0" algn="just">
              <a:spcBef>
                <a:spcPct val="20000"/>
              </a:spcBef>
              <a:defRPr/>
            </a:pPr>
            <a:endParaRPr lang="ru-RU" sz="2300" dirty="0">
              <a:latin typeface="+mj-lt"/>
              <a:cs typeface="Times New Roman" panose="02020603050405020304" pitchFamily="18" charset="0"/>
            </a:endParaRPr>
          </a:p>
          <a:p>
            <a:pPr marL="342900" lvl="0" indent="-342900" algn="just">
              <a:spcBef>
                <a:spcPct val="20000"/>
              </a:spcBef>
              <a:buFont typeface="Courier New" panose="02070309020205020404" pitchFamily="49" charset="0"/>
              <a:buChar char="o"/>
              <a:defRPr/>
            </a:pPr>
            <a:r>
              <a:rPr lang="ru-RU" sz="2300" dirty="0" smtClean="0">
                <a:latin typeface="+mj-lt"/>
                <a:cs typeface="Times New Roman" panose="02020603050405020304" pitchFamily="18" charset="0"/>
              </a:rPr>
              <a:t>РСЈП/МФ верификују </a:t>
            </a:r>
            <a:r>
              <a:rPr lang="ru-RU" sz="2300" dirty="0">
                <a:latin typeface="+mj-lt"/>
                <a:cs typeface="Times New Roman" panose="02020603050405020304" pitchFamily="18" charset="0"/>
              </a:rPr>
              <a:t>прикупљене податке користећи и друге изворе </a:t>
            </a:r>
            <a:r>
              <a:rPr lang="ru-RU" sz="2300" dirty="0" smtClean="0">
                <a:latin typeface="+mj-lt"/>
                <a:cs typeface="Times New Roman" panose="02020603050405020304" pitchFamily="18" charset="0"/>
              </a:rPr>
              <a:t>верификације</a:t>
            </a:r>
          </a:p>
          <a:p>
            <a:pPr lvl="0" algn="just">
              <a:spcBef>
                <a:spcPct val="20000"/>
              </a:spcBef>
              <a:defRPr/>
            </a:pPr>
            <a:endParaRPr lang="ru-RU" sz="2300" dirty="0">
              <a:latin typeface="+mj-lt"/>
              <a:cs typeface="Times New Roman" panose="02020603050405020304" pitchFamily="18" charset="0"/>
            </a:endParaRPr>
          </a:p>
          <a:p>
            <a:pPr marL="342900" lvl="0" indent="-342900" algn="just">
              <a:spcBef>
                <a:spcPct val="20000"/>
              </a:spcBef>
              <a:buFont typeface="Courier New" panose="02070309020205020404" pitchFamily="49" charset="0"/>
              <a:buChar char="o"/>
              <a:defRPr/>
            </a:pPr>
            <a:r>
              <a:rPr lang="ru-RU" sz="2300" dirty="0">
                <a:latin typeface="+mj-lt"/>
                <a:cs typeface="Times New Roman" panose="02020603050405020304" pitchFamily="18" charset="0"/>
              </a:rPr>
              <a:t>Током целокупног процеса одржавају се редовни састанци и консултације мреже ЕРП координатора. У случају потребе, организују се билатерални састанци са ресорним </a:t>
            </a:r>
            <a:r>
              <a:rPr lang="ru-RU" sz="2300" dirty="0" smtClean="0">
                <a:latin typeface="+mj-lt"/>
                <a:cs typeface="Times New Roman" panose="02020603050405020304" pitchFamily="18" charset="0"/>
              </a:rPr>
              <a:t>министарствима</a:t>
            </a:r>
          </a:p>
          <a:p>
            <a:pPr lvl="0" algn="just">
              <a:spcBef>
                <a:spcPct val="20000"/>
              </a:spcBef>
              <a:defRPr/>
            </a:pPr>
            <a:endParaRPr lang="ru-RU" sz="2300" dirty="0" smtClean="0">
              <a:latin typeface="+mj-lt"/>
              <a:cs typeface="Times New Roman" panose="02020603050405020304" pitchFamily="18" charset="0"/>
            </a:endParaRPr>
          </a:p>
          <a:p>
            <a:pPr marL="342900" lvl="0" indent="-342900" algn="just">
              <a:spcBef>
                <a:spcPct val="20000"/>
              </a:spcBef>
              <a:buFont typeface="Courier New" panose="02070309020205020404" pitchFamily="49" charset="0"/>
              <a:buChar char="o"/>
              <a:defRPr/>
            </a:pPr>
            <a:r>
              <a:rPr lang="ru-RU" sz="2300" dirty="0" smtClean="0">
                <a:latin typeface="+mj-lt"/>
                <a:cs typeface="Times New Roman" panose="02020603050405020304" pitchFamily="18" charset="0"/>
              </a:rPr>
              <a:t>Посебне консултације организују се са заинтересованим странама</a:t>
            </a:r>
            <a:endParaRPr lang="sr-Cyrl-CS" sz="2300" dirty="0" smtClean="0">
              <a:latin typeface="+mj-lt"/>
              <a:cs typeface="Times New Roman" panose="02020603050405020304" pitchFamily="18" charset="0"/>
            </a:endParaRPr>
          </a:p>
          <a:p>
            <a:pPr lvl="0" algn="just">
              <a:spcBef>
                <a:spcPct val="20000"/>
              </a:spcBef>
              <a:defRPr/>
            </a:pPr>
            <a:endParaRPr kumimoji="0" lang="sr-Cyrl-RS" sz="2500" b="0" i="1"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a:spcBef>
                <a:spcPct val="20000"/>
              </a:spcBef>
              <a:defRPr/>
            </a:pPr>
            <a:endParaRPr kumimoji="0" lang="en-US" sz="27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94365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RS" sz="40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Наредни кораци</a:t>
            </a:r>
            <a:endParaRPr lang="sr-Latn-CS" sz="40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sp>
        <p:nvSpPr>
          <p:cNvPr id="6" name="Subtitle 2"/>
          <p:cNvSpPr txBox="1">
            <a:spLocks/>
          </p:cNvSpPr>
          <p:nvPr/>
        </p:nvSpPr>
        <p:spPr>
          <a:xfrm>
            <a:off x="457200" y="2209801"/>
            <a:ext cx="7633855" cy="3429000"/>
          </a:xfrm>
          <a:prstGeom prst="rect">
            <a:avLst/>
          </a:prstGeom>
        </p:spPr>
        <p:txBody>
          <a:bodyPr vert="horz" lIns="91440" tIns="45720" rIns="91440" bIns="45720" rtlCol="0">
            <a:normAutofit fontScale="55000" lnSpcReduction="20000"/>
          </a:bodyPr>
          <a:lstStyle/>
          <a:p>
            <a:pPr lvl="0" algn="just">
              <a:spcBef>
                <a:spcPct val="20000"/>
              </a:spcBef>
              <a:defRPr/>
            </a:pPr>
            <a:r>
              <a:rPr lang="sr-Cyrl-RS" sz="2500" b="1"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sr-Cyrl-RS"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Комплетирање првог нацрта Поглавља 4. Структурне реформе за период 2018-2020 до 1</a:t>
            </a:r>
            <a:r>
              <a:rPr lang="en-US" sz="2600" dirty="0">
                <a:latin typeface="+mj-lt"/>
                <a:cs typeface="Times New Roman" panose="02020603050405020304" pitchFamily="18" charset="0"/>
              </a:rPr>
              <a:t>3</a:t>
            </a:r>
            <a:r>
              <a:rPr lang="ru-RU" sz="2600" dirty="0" smtClean="0">
                <a:latin typeface="+mj-lt"/>
                <a:cs typeface="Times New Roman" panose="02020603050405020304" pitchFamily="18" charset="0"/>
              </a:rPr>
              <a:t>. децембра 2017. године.</a:t>
            </a: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Завршетак Поглавља 2. и 3. - Средњорочни макроекономски оквир и фискални оквир за период од 2018. до 2020. године – до 15. децембра 2017. године.</a:t>
            </a: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Завршетак консултација са представницима цивилног друштва до краја 2017.године</a:t>
            </a: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Објављивање нацрта ЕРП на веб страницама МФ, РСЈП, КЦД, НКЕУ (до 25. децембра.2017.).</a:t>
            </a: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Консултативни састанци са релевантним Одборима Народне скупштине Србије (друга половина децембра 2017.) </a:t>
            </a:r>
          </a:p>
          <a:p>
            <a:pPr marL="457200" lvl="0" indent="-457200" algn="just">
              <a:spcBef>
                <a:spcPct val="20000"/>
              </a:spcBef>
              <a:buFont typeface="Courier New" panose="02070309020205020404" pitchFamily="49" charset="0"/>
              <a:buChar char="o"/>
              <a:defRPr/>
            </a:pPr>
            <a:r>
              <a:rPr lang="ru-RU" sz="2600" dirty="0" smtClean="0">
                <a:latin typeface="+mj-lt"/>
                <a:cs typeface="Times New Roman" panose="02020603050405020304" pitchFamily="18" charset="0"/>
              </a:rPr>
              <a:t>Усвајање ЕРП-а на Влади и достављање енглеске верзије ЕК до 31. јануара 2018.</a:t>
            </a:r>
            <a:endParaRPr lang="en-US" sz="2600" dirty="0" smtClean="0">
              <a:latin typeface="+mj-lt"/>
              <a:cs typeface="Times New Roman" panose="02020603050405020304" pitchFamily="18" charset="0"/>
            </a:endParaRPr>
          </a:p>
          <a:p>
            <a:pPr marL="457200" lvl="0" indent="-457200" algn="just">
              <a:spcBef>
                <a:spcPct val="20000"/>
              </a:spcBef>
              <a:buFont typeface="Courier New" panose="02070309020205020404" pitchFamily="49" charset="0"/>
              <a:buChar char="o"/>
              <a:defRPr/>
            </a:pPr>
            <a:endParaRPr lang="en-US" sz="2600" dirty="0">
              <a:latin typeface="+mj-lt"/>
              <a:cs typeface="Times New Roman" panose="02020603050405020304" pitchFamily="18" charset="0"/>
            </a:endParaRPr>
          </a:p>
          <a:p>
            <a:pPr lvl="0" algn="ctr">
              <a:spcBef>
                <a:spcPct val="20000"/>
              </a:spcBef>
              <a:defRPr/>
            </a:pPr>
            <a:r>
              <a:rPr lang="en-US" sz="3400" dirty="0" smtClean="0">
                <a:latin typeface="+mj-lt"/>
                <a:cs typeface="Times New Roman" panose="02020603050405020304" pitchFamily="18" charset="0"/>
                <a:hlinkClick r:id="rId3"/>
              </a:rPr>
              <a:t>erp@mfin.gov.rs</a:t>
            </a:r>
            <a:endParaRPr lang="en-US" sz="3400" dirty="0" smtClean="0">
              <a:latin typeface="+mj-lt"/>
              <a:cs typeface="Times New Roman" panose="02020603050405020304" pitchFamily="18" charset="0"/>
            </a:endParaRPr>
          </a:p>
          <a:p>
            <a:pPr lvl="0" algn="ctr">
              <a:spcBef>
                <a:spcPct val="20000"/>
              </a:spcBef>
              <a:defRPr/>
            </a:pPr>
            <a:r>
              <a:rPr lang="ru-RU" sz="3400" dirty="0" smtClean="0">
                <a:latin typeface="+mj-lt"/>
                <a:cs typeface="Times New Roman" panose="02020603050405020304" pitchFamily="18" charset="0"/>
              </a:rPr>
              <a:t> </a:t>
            </a:r>
            <a:endParaRPr kumimoji="0" lang="sr-Cyrl-RS" sz="3400" b="0" i="1"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a:spcBef>
                <a:spcPct val="20000"/>
              </a:spcBef>
              <a:defRPr/>
            </a:pPr>
            <a:endParaRPr kumimoji="0" lang="en-US" sz="27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023607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286000"/>
            <a:ext cx="7391400" cy="3111621"/>
          </a:xfrm>
          <a:prstGeom prst="rect">
            <a:avLst/>
          </a:prstGeom>
        </p:spPr>
        <p:txBody>
          <a:bodyPr wrap="square">
            <a:spAutoFit/>
          </a:bodyPr>
          <a:lstStyle/>
          <a:p>
            <a:pPr algn="ctr" fontAlgn="auto">
              <a:lnSpc>
                <a:spcPct val="90000"/>
              </a:lnSpc>
              <a:spcAft>
                <a:spcPts val="0"/>
              </a:spcAft>
              <a:buFontTx/>
              <a:buNone/>
              <a:defRPr/>
            </a:pPr>
            <a:endParaRPr lang="sr-Latn-RS" sz="4000" dirty="0" smtClean="0">
              <a:solidFill>
                <a:schemeClr val="accent1">
                  <a:lumMod val="75000"/>
                </a:schemeClr>
              </a:solidFill>
              <a:effectLst>
                <a:outerShdw blurRad="38100" dist="38100" dir="2700000" algn="tl">
                  <a:srgbClr val="000000">
                    <a:alpha val="43137"/>
                  </a:srgbClr>
                </a:outerShdw>
              </a:effectLst>
            </a:endParaRPr>
          </a:p>
          <a:p>
            <a:pPr algn="ctr" fontAlgn="auto">
              <a:lnSpc>
                <a:spcPct val="90000"/>
              </a:lnSpc>
              <a:spcAft>
                <a:spcPts val="0"/>
              </a:spcAft>
              <a:buFontTx/>
              <a:buNone/>
              <a:defRPr/>
            </a:pPr>
            <a:r>
              <a:rPr lang="sr-Cyrl-RS" sz="4000" dirty="0" smtClean="0">
                <a:solidFill>
                  <a:srgbClr val="305480"/>
                </a:solidFill>
                <a:cs typeface="Times New Roman" panose="02020603050405020304" pitchFamily="18" charset="0"/>
              </a:rPr>
              <a:t>Хвала на пажњи!</a:t>
            </a:r>
            <a:endParaRPr lang="sr-Cyrl-CS" sz="4000" dirty="0">
              <a:solidFill>
                <a:srgbClr val="305480"/>
              </a:solidFill>
              <a:cs typeface="Times New Roman" panose="02020603050405020304" pitchFamily="18" charset="0"/>
            </a:endParaRPr>
          </a:p>
          <a:p>
            <a:pPr marL="514350" indent="-514350" fontAlgn="auto">
              <a:lnSpc>
                <a:spcPct val="90000"/>
              </a:lnSpc>
              <a:spcAft>
                <a:spcPts val="0"/>
              </a:spcAft>
              <a:defRPr/>
            </a:pPr>
            <a:endParaRPr lang="sr-Cyrl-CS" sz="2400" dirty="0">
              <a:solidFill>
                <a:schemeClr val="accent1">
                  <a:lumMod val="75000"/>
                </a:schemeClr>
              </a:solidFill>
            </a:endParaRPr>
          </a:p>
          <a:p>
            <a:pPr marL="514350" indent="-514350" algn="ctr" fontAlgn="auto">
              <a:lnSpc>
                <a:spcPct val="90000"/>
              </a:lnSpc>
              <a:spcAft>
                <a:spcPts val="0"/>
              </a:spcAft>
              <a:buFont typeface="Arial" panose="020B0604020202020204" pitchFamily="34" charset="0"/>
              <a:buNone/>
              <a:defRPr/>
            </a:pPr>
            <a:endParaRPr lang="en-US" sz="2400" b="1" dirty="0" smtClean="0">
              <a:solidFill>
                <a:schemeClr val="accent1">
                  <a:lumMod val="75000"/>
                </a:schemeClr>
              </a:solidFill>
            </a:endParaRPr>
          </a:p>
          <a:p>
            <a:pPr marL="514350" indent="-514350" algn="ctr" fontAlgn="auto">
              <a:lnSpc>
                <a:spcPct val="90000"/>
              </a:lnSpc>
              <a:spcAft>
                <a:spcPts val="0"/>
              </a:spcAft>
              <a:buFont typeface="Arial" panose="020B0604020202020204" pitchFamily="34" charset="0"/>
              <a:buNone/>
              <a:defRPr/>
            </a:pPr>
            <a:endParaRPr lang="x-none" sz="2400" b="1" dirty="0">
              <a:solidFill>
                <a:schemeClr val="accent1">
                  <a:lumMod val="75000"/>
                </a:schemeClr>
              </a:solidFill>
            </a:endParaRPr>
          </a:p>
          <a:p>
            <a:pPr marL="514350" indent="-514350" algn="ctr" fontAlgn="auto">
              <a:lnSpc>
                <a:spcPct val="90000"/>
              </a:lnSpc>
              <a:spcAft>
                <a:spcPts val="0"/>
              </a:spcAft>
              <a:buFont typeface="Arial" panose="020B0604020202020204" pitchFamily="34" charset="0"/>
              <a:buNone/>
              <a:defRPr/>
            </a:pPr>
            <a:r>
              <a:rPr lang="sr-Cyrl-RS" sz="2400" b="1" dirty="0" smtClean="0">
                <a:solidFill>
                  <a:srgbClr val="305480"/>
                </a:solidFill>
                <a:cs typeface="Times New Roman" panose="02020603050405020304" pitchFamily="18" charset="0"/>
              </a:rPr>
              <a:t>Министарство финансија</a:t>
            </a:r>
            <a:endParaRPr lang="sr-Latn-CS" sz="2400" b="1" dirty="0" smtClean="0">
              <a:solidFill>
                <a:srgbClr val="305480"/>
              </a:solidFill>
              <a:cs typeface="Times New Roman" panose="02020603050405020304" pitchFamily="18" charset="0"/>
            </a:endParaRPr>
          </a:p>
          <a:p>
            <a:pPr marL="514350" indent="-514350" algn="ctr" fontAlgn="auto">
              <a:lnSpc>
                <a:spcPct val="90000"/>
              </a:lnSpc>
              <a:spcAft>
                <a:spcPts val="0"/>
              </a:spcAft>
              <a:buFont typeface="Arial" panose="020B0604020202020204" pitchFamily="34" charset="0"/>
              <a:buNone/>
              <a:defRPr/>
            </a:pPr>
            <a:endParaRPr lang="x-none" sz="2400" b="1" dirty="0">
              <a:solidFill>
                <a:srgbClr val="305480"/>
              </a:solidFill>
              <a:cs typeface="Times New Roman" panose="02020603050405020304" pitchFamily="18" charset="0"/>
            </a:endParaRPr>
          </a:p>
          <a:p>
            <a:pPr marL="514350" indent="-514350" algn="ctr" fontAlgn="auto">
              <a:lnSpc>
                <a:spcPct val="90000"/>
              </a:lnSpc>
              <a:spcAft>
                <a:spcPts val="0"/>
              </a:spcAft>
              <a:buFont typeface="Arial" panose="020B0604020202020204" pitchFamily="34" charset="0"/>
              <a:buNone/>
              <a:defRPr/>
            </a:pPr>
            <a:r>
              <a:rPr lang="sr-Latn-RS" dirty="0" smtClean="0">
                <a:solidFill>
                  <a:srgbClr val="305480"/>
                </a:solidFill>
                <a:cs typeface="Times New Roman" panose="02020603050405020304" pitchFamily="18" charset="0"/>
                <a:hlinkClick r:id="rId3"/>
              </a:rPr>
              <a:t>www.mfin.gov.rs</a:t>
            </a:r>
            <a:r>
              <a:rPr lang="sr-Cyrl-RS" dirty="0" smtClean="0">
                <a:solidFill>
                  <a:srgbClr val="305480"/>
                </a:solidFill>
                <a:cs typeface="Times New Roman" panose="02020603050405020304" pitchFamily="18" charset="0"/>
              </a:rPr>
              <a:t> </a:t>
            </a:r>
            <a:endParaRPr lang="sr-Cyrl-CS" dirty="0">
              <a:solidFill>
                <a:srgbClr val="305480"/>
              </a:solidFill>
              <a:cs typeface="Times New Roman" panose="02020603050405020304" pitchFamily="18" charset="0"/>
            </a:endParaRPr>
          </a:p>
        </p:txBody>
      </p:sp>
    </p:spTree>
    <p:extLst>
      <p:ext uri="{BB962C8B-B14F-4D97-AF65-F5344CB8AC3E}">
        <p14:creationId xmlns:p14="http://schemas.microsoft.com/office/powerpoint/2010/main" val="220595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p>
            <a:pPr algn="ctr">
              <a:spcBef>
                <a:spcPct val="0"/>
              </a:spcBef>
              <a:defRPr/>
            </a:pPr>
            <a:r>
              <a:rPr lang="sr-Cyrl-RS" sz="3800" b="1" dirty="0" smtClean="0">
                <a:solidFill>
                  <a:srgbClr val="305480"/>
                </a:solidFill>
                <a:effectLst>
                  <a:outerShdw blurRad="38100" dist="38100" dir="2700000" algn="tl">
                    <a:srgbClr val="000000">
                      <a:alpha val="43137"/>
                    </a:srgbClr>
                  </a:outerShdw>
                </a:effectLst>
                <a:ea typeface="+mj-ea"/>
                <a:cs typeface="Times New Roman" panose="02020603050405020304" pitchFamily="18" charset="0"/>
              </a:rPr>
              <a:t>Структура </a:t>
            </a:r>
            <a:r>
              <a:rPr lang="sr-Cyrl-RS" sz="3800" b="1" dirty="0" smtClean="0">
                <a:solidFill>
                  <a:srgbClr val="305480"/>
                </a:solidFill>
                <a:effectLst>
                  <a:outerShdw blurRad="38100" dist="38100" dir="2700000" algn="tl">
                    <a:srgbClr val="000000">
                      <a:alpha val="43137"/>
                    </a:srgbClr>
                  </a:outerShdw>
                </a:effectLst>
                <a:cs typeface="Times New Roman" panose="02020603050405020304" pitchFamily="18" charset="0"/>
              </a:rPr>
              <a:t>ЕРП</a:t>
            </a:r>
            <a:r>
              <a:rPr lang="sr-Cyrl-RS" sz="3800" dirty="0">
                <a:solidFill>
                  <a:srgbClr val="305480"/>
                </a:solidFill>
                <a:cs typeface="Times New Roman" panose="02020603050405020304" pitchFamily="18" charset="0"/>
              </a:rPr>
              <a:t> </a:t>
            </a:r>
            <a:r>
              <a:rPr lang="sr-Cyrl-RS" sz="3800" b="1" dirty="0" smtClean="0">
                <a:solidFill>
                  <a:srgbClr val="305480"/>
                </a:solidFill>
                <a:effectLst>
                  <a:outerShdw blurRad="38100" dist="38100" dir="2700000" algn="tl">
                    <a:srgbClr val="000000">
                      <a:alpha val="43137"/>
                    </a:srgbClr>
                  </a:outerShdw>
                </a:effectLst>
                <a:ea typeface="+mj-ea"/>
                <a:cs typeface="Times New Roman" panose="02020603050405020304" pitchFamily="18" charset="0"/>
              </a:rPr>
              <a:t>документа</a:t>
            </a:r>
            <a:endParaRPr kumimoji="0" lang="sr-Latn-CS" sz="3800" b="0" u="none" strike="noStrike" kern="1200" cap="none" spc="0" normalizeH="0" baseline="0" noProof="0" dirty="0" smtClean="0">
              <a:ln>
                <a:noFill/>
              </a:ln>
              <a:solidFill>
                <a:srgbClr val="305480"/>
              </a:solidFill>
              <a:effectLst/>
              <a:uLnTx/>
              <a:uFillTx/>
              <a:ea typeface="+mj-ea"/>
              <a:cs typeface="Times New Roman" panose="02020603050405020304" pitchFamily="18" charset="0"/>
            </a:endParaRPr>
          </a:p>
        </p:txBody>
      </p:sp>
      <p:sp>
        <p:nvSpPr>
          <p:cNvPr id="6" name="Subtitle 2"/>
          <p:cNvSpPr txBox="1">
            <a:spLocks/>
          </p:cNvSpPr>
          <p:nvPr/>
        </p:nvSpPr>
        <p:spPr>
          <a:xfrm>
            <a:off x="533400" y="2286000"/>
            <a:ext cx="8382000" cy="3591272"/>
          </a:xfrm>
          <a:prstGeom prst="rect">
            <a:avLst/>
          </a:prstGeom>
        </p:spPr>
        <p:txBody>
          <a:bodyPr vert="horz" lIns="91440" tIns="45720" rIns="91440" bIns="45720" rtlCol="0">
            <a:normAutofit fontScale="62500" lnSpcReduction="20000"/>
          </a:bodyPr>
          <a:lstStyle/>
          <a:p>
            <a:pPr lvl="0">
              <a:lnSpc>
                <a:spcPct val="90000"/>
              </a:lnSpc>
              <a:spcBef>
                <a:spcPct val="20000"/>
              </a:spcBef>
              <a:defRPr/>
            </a:pPr>
            <a:endParaRPr lang="sr-Cyrl-RS" sz="3800" dirty="0">
              <a:effectLst>
                <a:outerShdw blurRad="38100" dist="38100" dir="2700000" algn="tl">
                  <a:srgbClr val="000000">
                    <a:alpha val="43137"/>
                  </a:srgbClr>
                </a:outerShdw>
              </a:effectLst>
              <a:latin typeface="Times New Roman" pitchFamily="18" charset="0"/>
              <a:cs typeface="Times New Roman" pitchFamily="18" charset="0"/>
            </a:endParaRPr>
          </a:p>
          <a:p>
            <a:pPr marL="457200" lvl="0" indent="-457200">
              <a:lnSpc>
                <a:spcPct val="90000"/>
              </a:lnSpc>
              <a:spcBef>
                <a:spcPct val="20000"/>
              </a:spcBef>
              <a:buFont typeface="Courier New" panose="02070309020205020404" pitchFamily="49" charset="0"/>
              <a:buChar char="o"/>
              <a:defRPr/>
            </a:pPr>
            <a:r>
              <a:rPr lang="sr-Cyrl-RS" sz="3200" dirty="0">
                <a:latin typeface="+mj-lt"/>
                <a:cs typeface="Times New Roman" pitchFamily="18" charset="0"/>
              </a:rPr>
              <a:t>ЕРП је преносни „</a:t>
            </a:r>
            <a:r>
              <a:rPr lang="en-US" sz="3200" i="1" dirty="0">
                <a:latin typeface="+mj-lt"/>
                <a:cs typeface="Times New Roman" pitchFamily="18" charset="0"/>
              </a:rPr>
              <a:t>rolling</a:t>
            </a:r>
            <a:r>
              <a:rPr lang="en-US" sz="3200" dirty="0">
                <a:latin typeface="+mj-lt"/>
                <a:cs typeface="Times New Roman" pitchFamily="18" charset="0"/>
              </a:rPr>
              <a:t>” </a:t>
            </a:r>
            <a:r>
              <a:rPr lang="sr-Cyrl-RS" sz="3200" dirty="0">
                <a:latin typeface="+mj-lt"/>
                <a:cs typeface="Times New Roman" pitchFamily="18" charset="0"/>
              </a:rPr>
              <a:t>програм</a:t>
            </a:r>
          </a:p>
          <a:p>
            <a:pPr marL="457200" lvl="0" indent="-457200">
              <a:lnSpc>
                <a:spcPct val="90000"/>
              </a:lnSpc>
              <a:spcBef>
                <a:spcPct val="20000"/>
              </a:spcBef>
              <a:buFont typeface="Courier New" panose="02070309020205020404" pitchFamily="49" charset="0"/>
              <a:buChar char="o"/>
              <a:defRPr/>
            </a:pPr>
            <a:endParaRPr lang="sr-Cyrl-RS" sz="3200" dirty="0">
              <a:latin typeface="+mj-lt"/>
              <a:cs typeface="Times New Roman" pitchFamily="18" charset="0"/>
            </a:endParaRPr>
          </a:p>
          <a:p>
            <a:pPr marL="457200" lvl="0" indent="-457200">
              <a:lnSpc>
                <a:spcPct val="90000"/>
              </a:lnSpc>
              <a:spcBef>
                <a:spcPct val="20000"/>
              </a:spcBef>
              <a:buFont typeface="Courier New" panose="02070309020205020404" pitchFamily="49" charset="0"/>
              <a:buChar char="o"/>
              <a:defRPr/>
            </a:pPr>
            <a:r>
              <a:rPr lang="sr-Cyrl-RS" sz="3200" dirty="0">
                <a:latin typeface="+mj-lt"/>
                <a:cs typeface="Times New Roman" pitchFamily="18" charset="0"/>
              </a:rPr>
              <a:t>ЕРП се састоји из дела посвећеног макро-економској ситуацији и монетарној политици и дела о приоритетним структурним </a:t>
            </a:r>
            <a:r>
              <a:rPr lang="sr-Cyrl-RS" sz="3200" dirty="0" smtClean="0">
                <a:latin typeface="+mj-lt"/>
                <a:cs typeface="Times New Roman" pitchFamily="18" charset="0"/>
              </a:rPr>
              <a:t>реформама</a:t>
            </a:r>
          </a:p>
          <a:p>
            <a:pPr marL="457200" lvl="0" indent="-457200">
              <a:lnSpc>
                <a:spcPct val="90000"/>
              </a:lnSpc>
              <a:spcBef>
                <a:spcPct val="20000"/>
              </a:spcBef>
              <a:buFont typeface="Courier New" panose="02070309020205020404" pitchFamily="49" charset="0"/>
              <a:buChar char="o"/>
              <a:defRPr/>
            </a:pPr>
            <a:endParaRPr lang="en-US" sz="3200" dirty="0">
              <a:latin typeface="+mj-lt"/>
              <a:cs typeface="Times New Roman" pitchFamily="18" charset="0"/>
            </a:endParaRPr>
          </a:p>
          <a:p>
            <a:pPr marL="457200" lvl="0" indent="-457200">
              <a:lnSpc>
                <a:spcPct val="90000"/>
              </a:lnSpc>
              <a:spcBef>
                <a:spcPct val="20000"/>
              </a:spcBef>
              <a:buFont typeface="Courier New" panose="02070309020205020404" pitchFamily="49" charset="0"/>
              <a:buChar char="o"/>
              <a:defRPr/>
            </a:pPr>
            <a:r>
              <a:rPr lang="sr-Cyrl-RS" sz="3200" dirty="0" smtClean="0">
                <a:latin typeface="+mj-lt"/>
                <a:cs typeface="Times New Roman" pitchFamily="18" charset="0"/>
              </a:rPr>
              <a:t>Стратешка основа за доношење ЕРП документа:</a:t>
            </a:r>
          </a:p>
          <a:p>
            <a:pPr marL="914400" lvl="1" indent="-457200">
              <a:lnSpc>
                <a:spcPct val="90000"/>
              </a:lnSpc>
              <a:spcBef>
                <a:spcPct val="20000"/>
              </a:spcBef>
              <a:buFont typeface="Courier New" panose="02070309020205020404" pitchFamily="49" charset="0"/>
              <a:buChar char="o"/>
              <a:defRPr/>
            </a:pPr>
            <a:r>
              <a:rPr lang="ru-RU" sz="3200" dirty="0" smtClean="0">
                <a:latin typeface="+mj-lt"/>
                <a:cs typeface="Times New Roman" pitchFamily="18" charset="0"/>
              </a:rPr>
              <a:t>Смернице </a:t>
            </a:r>
            <a:r>
              <a:rPr lang="ru-RU" sz="3200" dirty="0">
                <a:latin typeface="+mj-lt"/>
                <a:cs typeface="Times New Roman" pitchFamily="18" charset="0"/>
              </a:rPr>
              <a:t>Европске комисије </a:t>
            </a:r>
            <a:endParaRPr lang="ru-RU" sz="3200" dirty="0" smtClean="0">
              <a:latin typeface="+mj-lt"/>
              <a:cs typeface="Times New Roman" pitchFamily="18" charset="0"/>
            </a:endParaRPr>
          </a:p>
          <a:p>
            <a:pPr marL="914400" lvl="1" indent="-457200">
              <a:lnSpc>
                <a:spcPct val="90000"/>
              </a:lnSpc>
              <a:spcBef>
                <a:spcPct val="20000"/>
              </a:spcBef>
              <a:buFont typeface="Courier New" panose="02070309020205020404" pitchFamily="49" charset="0"/>
              <a:buChar char="o"/>
              <a:defRPr/>
            </a:pPr>
            <a:r>
              <a:rPr lang="ru-RU" sz="3200" dirty="0" smtClean="0">
                <a:latin typeface="+mj-lt"/>
                <a:cs typeface="Times New Roman" pitchFamily="18" charset="0"/>
              </a:rPr>
              <a:t>Националне </a:t>
            </a:r>
            <a:r>
              <a:rPr lang="ru-RU" sz="3200" dirty="0">
                <a:latin typeface="+mj-lt"/>
                <a:cs typeface="Times New Roman" pitchFamily="18" charset="0"/>
              </a:rPr>
              <a:t>и </a:t>
            </a:r>
            <a:r>
              <a:rPr lang="ru-RU" sz="3200" dirty="0" smtClean="0">
                <a:latin typeface="+mj-lt"/>
                <a:cs typeface="Times New Roman" pitchFamily="18" charset="0"/>
              </a:rPr>
              <a:t>регионалне стратегије</a:t>
            </a:r>
            <a:endParaRPr lang="ru-RU" sz="3200" dirty="0">
              <a:latin typeface="+mj-lt"/>
              <a:cs typeface="Times New Roman" pitchFamily="18" charset="0"/>
            </a:endParaRPr>
          </a:p>
          <a:p>
            <a:pPr marL="914400" lvl="1" indent="-457200">
              <a:lnSpc>
                <a:spcPct val="90000"/>
              </a:lnSpc>
              <a:spcBef>
                <a:spcPct val="20000"/>
              </a:spcBef>
              <a:buFont typeface="Courier New" panose="02070309020205020404" pitchFamily="49" charset="0"/>
              <a:buChar char="o"/>
              <a:defRPr/>
            </a:pPr>
            <a:r>
              <a:rPr lang="ru-RU" sz="3200" dirty="0" smtClean="0">
                <a:latin typeface="+mj-lt"/>
                <a:cs typeface="Times New Roman" pitchFamily="18" charset="0"/>
              </a:rPr>
              <a:t>Кључна </a:t>
            </a:r>
            <a:r>
              <a:rPr lang="ru-RU" sz="3200" dirty="0">
                <a:latin typeface="+mj-lt"/>
                <a:cs typeface="Times New Roman" pitchFamily="18" charset="0"/>
              </a:rPr>
              <a:t>документима </a:t>
            </a:r>
            <a:r>
              <a:rPr lang="ru-RU" sz="3200" dirty="0" smtClean="0">
                <a:latin typeface="+mj-lt"/>
                <a:cs typeface="Times New Roman" pitchFamily="18" charset="0"/>
              </a:rPr>
              <a:t>која се односе </a:t>
            </a:r>
            <a:r>
              <a:rPr lang="ru-RU" sz="3200" dirty="0">
                <a:latin typeface="+mj-lt"/>
                <a:cs typeface="Times New Roman" pitchFamily="18" charset="0"/>
              </a:rPr>
              <a:t>за процес приступања Европској унији</a:t>
            </a:r>
          </a:p>
          <a:p>
            <a:pPr marL="914400" lvl="1" indent="-457200">
              <a:lnSpc>
                <a:spcPct val="90000"/>
              </a:lnSpc>
              <a:spcBef>
                <a:spcPct val="20000"/>
              </a:spcBef>
              <a:buFont typeface="Courier New" panose="02070309020205020404" pitchFamily="49" charset="0"/>
              <a:buChar char="o"/>
              <a:defRPr/>
            </a:pPr>
            <a:r>
              <a:rPr lang="ru-RU" sz="3200" dirty="0" smtClean="0">
                <a:latin typeface="+mj-lt"/>
                <a:cs typeface="Times New Roman" pitchFamily="18" charset="0"/>
              </a:rPr>
              <a:t>Препору</a:t>
            </a:r>
            <a:r>
              <a:rPr lang="sr-Cyrl-RS" sz="3200" dirty="0" smtClean="0">
                <a:latin typeface="+mj-lt"/>
                <a:cs typeface="Times New Roman" pitchFamily="18" charset="0"/>
              </a:rPr>
              <a:t>ке</a:t>
            </a:r>
            <a:r>
              <a:rPr lang="ru-RU" sz="3200" dirty="0" smtClean="0">
                <a:latin typeface="+mj-lt"/>
                <a:cs typeface="Times New Roman" pitchFamily="18" charset="0"/>
              </a:rPr>
              <a:t> </a:t>
            </a:r>
            <a:r>
              <a:rPr lang="sr-Latn-RS" sz="3200" i="1" dirty="0" smtClean="0">
                <a:latin typeface="+mj-lt"/>
                <a:cs typeface="Times New Roman" pitchFamily="18" charset="0"/>
              </a:rPr>
              <a:t>ECOFIN</a:t>
            </a:r>
            <a:r>
              <a:rPr lang="ru-RU" sz="3200" dirty="0" smtClean="0">
                <a:latin typeface="+mj-lt"/>
                <a:cs typeface="Times New Roman" pitchFamily="18" charset="0"/>
              </a:rPr>
              <a:t> Савета</a:t>
            </a:r>
            <a:endParaRPr lang="ru-RU" sz="3200" dirty="0">
              <a:latin typeface="+mj-lt"/>
              <a:cs typeface="Times New Roman" pitchFamily="18" charset="0"/>
            </a:endParaRPr>
          </a:p>
          <a:p>
            <a:pPr marL="342900" lvl="0" indent="-342900">
              <a:lnSpc>
                <a:spcPct val="90000"/>
              </a:lnSpc>
              <a:spcBef>
                <a:spcPct val="20000"/>
              </a:spcBef>
              <a:buFont typeface="Wingdings" panose="05000000000000000000" pitchFamily="2" charset="2"/>
              <a:buChar char="Ø"/>
              <a:defRPr/>
            </a:pPr>
            <a:endParaRPr lang="sr-Cyrl-RS" sz="2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lnSpc>
                <a:spcPct val="90000"/>
              </a:lnSpc>
              <a:spcBef>
                <a:spcPct val="20000"/>
              </a:spcBef>
              <a:buFont typeface="Wingdings" panose="05000000000000000000" pitchFamily="2" charset="2"/>
              <a:buChar char="Ø"/>
              <a:defRPr/>
            </a:pPr>
            <a:endParaRPr lang="sr-Cyrl-RS" sz="2200" dirty="0">
              <a:solidFill>
                <a:srgbClr val="305480"/>
              </a:solidFill>
              <a:effectLst>
                <a:outerShdw blurRad="38100" dist="38100" dir="2700000" algn="tl">
                  <a:srgbClr val="000000">
                    <a:alpha val="43137"/>
                  </a:srgbClr>
                </a:outerShdw>
              </a:effectLst>
              <a:latin typeface="Times New Roman" pitchFamily="18" charset="0"/>
              <a:cs typeface="Times New Roman" pitchFamily="18" charset="0"/>
            </a:endParaRPr>
          </a:p>
          <a:p>
            <a:pPr lvl="0">
              <a:lnSpc>
                <a:spcPct val="90000"/>
              </a:lnSpc>
              <a:spcBef>
                <a:spcPct val="20000"/>
              </a:spcBef>
              <a:defRPr/>
            </a:pPr>
            <a:endParaRPr lang="sr-Cyrl-RS" sz="22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61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81000"/>
            <a:ext cx="8229600" cy="1143000"/>
          </a:xfrm>
          <a:prstGeom prst="rect">
            <a:avLst/>
          </a:prstGeom>
        </p:spPr>
        <p:txBody>
          <a:bodyPr vert="horz" lIns="91440" tIns="45720" rIns="91440" bIns="45720" rtlCol="0" anchor="ctr">
            <a:normAutofit fontScale="92500" lnSpcReduction="10000"/>
          </a:bodyPr>
          <a:lstStyle/>
          <a:p>
            <a:pPr lvl="0" algn="ctr">
              <a:spcBef>
                <a:spcPct val="0"/>
              </a:spcBef>
              <a:defRPr/>
            </a:pPr>
            <a:r>
              <a:rPr kumimoji="0" lang="sr-Latn-CS" sz="4000" b="0" i="0" u="none" strike="noStrike" kern="1200" cap="none" spc="0" normalizeH="0" baseline="0" noProof="0" dirty="0" smtClean="0">
                <a:ln>
                  <a:noFill/>
                </a:ln>
                <a:solidFill>
                  <a:schemeClr val="tx1"/>
                </a:solidFill>
                <a:effectLst/>
                <a:uLnTx/>
                <a:uFillTx/>
                <a:latin typeface="+mj-lt"/>
                <a:ea typeface="+mj-ea"/>
                <a:cs typeface="+mj-cs"/>
              </a:rPr>
              <a:t/>
            </a:r>
            <a:br>
              <a:rPr kumimoji="0" lang="sr-Latn-CS" sz="4000" b="0" i="0" u="none" strike="noStrike" kern="1200" cap="none" spc="0" normalizeH="0" baseline="0" noProof="0" dirty="0" smtClean="0">
                <a:ln>
                  <a:noFill/>
                </a:ln>
                <a:solidFill>
                  <a:schemeClr val="tx1"/>
                </a:solidFill>
                <a:effectLst/>
                <a:uLnTx/>
                <a:uFillTx/>
                <a:latin typeface="+mj-lt"/>
                <a:ea typeface="+mj-ea"/>
                <a:cs typeface="+mj-cs"/>
              </a:rPr>
            </a:br>
            <a:endParaRPr kumimoji="0" lang="sr-Latn-CS" sz="40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grpSp>
        <p:nvGrpSpPr>
          <p:cNvPr id="15" name="Group 14"/>
          <p:cNvGrpSpPr/>
          <p:nvPr/>
        </p:nvGrpSpPr>
        <p:grpSpPr>
          <a:xfrm>
            <a:off x="1332885" y="1854491"/>
            <a:ext cx="6496957" cy="4246132"/>
            <a:chOff x="1332885" y="1854491"/>
            <a:chExt cx="6496957" cy="4246132"/>
          </a:xfrm>
        </p:grpSpPr>
        <p:sp>
          <p:nvSpPr>
            <p:cNvPr id="16" name="Freeform 15"/>
            <p:cNvSpPr/>
            <p:nvPr/>
          </p:nvSpPr>
          <p:spPr>
            <a:xfrm>
              <a:off x="2921253" y="1854491"/>
              <a:ext cx="3265719" cy="965834"/>
            </a:xfrm>
            <a:custGeom>
              <a:avLst/>
              <a:gdLst>
                <a:gd name="connsiteX0" fmla="*/ 0 w 3265719"/>
                <a:gd name="connsiteY0" fmla="*/ 96583 h 965834"/>
                <a:gd name="connsiteX1" fmla="*/ 96583 w 3265719"/>
                <a:gd name="connsiteY1" fmla="*/ 0 h 965834"/>
                <a:gd name="connsiteX2" fmla="*/ 3169136 w 3265719"/>
                <a:gd name="connsiteY2" fmla="*/ 0 h 965834"/>
                <a:gd name="connsiteX3" fmla="*/ 3265719 w 3265719"/>
                <a:gd name="connsiteY3" fmla="*/ 96583 h 965834"/>
                <a:gd name="connsiteX4" fmla="*/ 3265719 w 3265719"/>
                <a:gd name="connsiteY4" fmla="*/ 869251 h 965834"/>
                <a:gd name="connsiteX5" fmla="*/ 3169136 w 3265719"/>
                <a:gd name="connsiteY5" fmla="*/ 965834 h 965834"/>
                <a:gd name="connsiteX6" fmla="*/ 96583 w 3265719"/>
                <a:gd name="connsiteY6" fmla="*/ 965834 h 965834"/>
                <a:gd name="connsiteX7" fmla="*/ 0 w 3265719"/>
                <a:gd name="connsiteY7" fmla="*/ 869251 h 965834"/>
                <a:gd name="connsiteX8" fmla="*/ 0 w 3265719"/>
                <a:gd name="connsiteY8" fmla="*/ 96583 h 9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5719" h="965834">
                  <a:moveTo>
                    <a:pt x="0" y="96583"/>
                  </a:moveTo>
                  <a:cubicBezTo>
                    <a:pt x="0" y="43242"/>
                    <a:pt x="43242" y="0"/>
                    <a:pt x="96583" y="0"/>
                  </a:cubicBezTo>
                  <a:lnTo>
                    <a:pt x="3169136" y="0"/>
                  </a:lnTo>
                  <a:cubicBezTo>
                    <a:pt x="3222477" y="0"/>
                    <a:pt x="3265719" y="43242"/>
                    <a:pt x="3265719" y="96583"/>
                  </a:cubicBezTo>
                  <a:lnTo>
                    <a:pt x="3265719" y="869251"/>
                  </a:lnTo>
                  <a:cubicBezTo>
                    <a:pt x="3265719" y="922592"/>
                    <a:pt x="3222477" y="965834"/>
                    <a:pt x="3169136" y="965834"/>
                  </a:cubicBezTo>
                  <a:lnTo>
                    <a:pt x="96583" y="965834"/>
                  </a:lnTo>
                  <a:cubicBezTo>
                    <a:pt x="43242" y="965834"/>
                    <a:pt x="0" y="922592"/>
                    <a:pt x="0" y="869251"/>
                  </a:cubicBezTo>
                  <a:lnTo>
                    <a:pt x="0" y="96583"/>
                  </a:lnTo>
                  <a:close/>
                </a:path>
              </a:pathLst>
            </a:custGeom>
            <a:ln>
              <a:solidFill>
                <a:schemeClr val="accent1">
                  <a:lumMod val="75000"/>
                </a:schemeClr>
              </a:solidFill>
            </a:ln>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9248" tIns="89248" rIns="89248" bIns="89248" numCol="1" spcCol="1270" anchor="ctr" anchorCtr="0">
              <a:noAutofit/>
            </a:bodyPr>
            <a:lstStyle/>
            <a:p>
              <a:pPr lvl="0" algn="ctr" defTabSz="711200">
                <a:lnSpc>
                  <a:spcPct val="90000"/>
                </a:lnSpc>
                <a:spcBef>
                  <a:spcPct val="0"/>
                </a:spcBef>
                <a:spcAft>
                  <a:spcPct val="35000"/>
                </a:spcAft>
              </a:pPr>
              <a:r>
                <a:rPr lang="sr-Cyrl-RS" sz="1600" b="1" dirty="0" smtClean="0">
                  <a:solidFill>
                    <a:srgbClr val="305480"/>
                  </a:solidFill>
                  <a:effectLst>
                    <a:outerShdw blurRad="38100" dist="38100" dir="2700000" algn="tl">
                      <a:srgbClr val="000000">
                        <a:alpha val="43137"/>
                      </a:srgbClr>
                    </a:outerShdw>
                  </a:effectLst>
                  <a:latin typeface="+mj-lt"/>
                </a:rPr>
                <a:t>Влада Републике Србије</a:t>
              </a:r>
              <a:endParaRPr lang="en-US" sz="1600" b="1" kern="1200" dirty="0">
                <a:solidFill>
                  <a:srgbClr val="305480"/>
                </a:solidFill>
                <a:effectLst>
                  <a:outerShdw blurRad="38100" dist="38100" dir="2700000" algn="tl">
                    <a:srgbClr val="000000">
                      <a:alpha val="43137"/>
                    </a:srgbClr>
                  </a:outerShdw>
                </a:effectLst>
                <a:latin typeface="+mj-lt"/>
              </a:endParaRPr>
            </a:p>
          </p:txBody>
        </p:sp>
        <p:sp>
          <p:nvSpPr>
            <p:cNvPr id="17" name="Freeform 16"/>
            <p:cNvSpPr/>
            <p:nvPr/>
          </p:nvSpPr>
          <p:spPr>
            <a:xfrm>
              <a:off x="2844651" y="2820325"/>
              <a:ext cx="1709462" cy="396021"/>
            </a:xfrm>
            <a:custGeom>
              <a:avLst/>
              <a:gdLst/>
              <a:ahLst/>
              <a:cxnLst/>
              <a:rect l="0" t="0" r="0" b="0"/>
              <a:pathLst>
                <a:path>
                  <a:moveTo>
                    <a:pt x="1709462" y="0"/>
                  </a:moveTo>
                  <a:lnTo>
                    <a:pt x="1709462" y="198010"/>
                  </a:lnTo>
                  <a:lnTo>
                    <a:pt x="0" y="198010"/>
                  </a:lnTo>
                  <a:lnTo>
                    <a:pt x="0" y="3960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32885" y="3216347"/>
              <a:ext cx="3023531" cy="965834"/>
            </a:xfrm>
            <a:custGeom>
              <a:avLst/>
              <a:gdLst>
                <a:gd name="connsiteX0" fmla="*/ 0 w 3023531"/>
                <a:gd name="connsiteY0" fmla="*/ 96583 h 965834"/>
                <a:gd name="connsiteX1" fmla="*/ 96583 w 3023531"/>
                <a:gd name="connsiteY1" fmla="*/ 0 h 965834"/>
                <a:gd name="connsiteX2" fmla="*/ 2926948 w 3023531"/>
                <a:gd name="connsiteY2" fmla="*/ 0 h 965834"/>
                <a:gd name="connsiteX3" fmla="*/ 3023531 w 3023531"/>
                <a:gd name="connsiteY3" fmla="*/ 96583 h 965834"/>
                <a:gd name="connsiteX4" fmla="*/ 3023531 w 3023531"/>
                <a:gd name="connsiteY4" fmla="*/ 869251 h 965834"/>
                <a:gd name="connsiteX5" fmla="*/ 2926948 w 3023531"/>
                <a:gd name="connsiteY5" fmla="*/ 965834 h 965834"/>
                <a:gd name="connsiteX6" fmla="*/ 96583 w 3023531"/>
                <a:gd name="connsiteY6" fmla="*/ 965834 h 965834"/>
                <a:gd name="connsiteX7" fmla="*/ 0 w 3023531"/>
                <a:gd name="connsiteY7" fmla="*/ 869251 h 965834"/>
                <a:gd name="connsiteX8" fmla="*/ 0 w 3023531"/>
                <a:gd name="connsiteY8" fmla="*/ 96583 h 9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3531" h="965834">
                  <a:moveTo>
                    <a:pt x="0" y="96583"/>
                  </a:moveTo>
                  <a:cubicBezTo>
                    <a:pt x="0" y="43242"/>
                    <a:pt x="43242" y="0"/>
                    <a:pt x="96583" y="0"/>
                  </a:cubicBezTo>
                  <a:lnTo>
                    <a:pt x="2926948" y="0"/>
                  </a:lnTo>
                  <a:cubicBezTo>
                    <a:pt x="2980289" y="0"/>
                    <a:pt x="3023531" y="43242"/>
                    <a:pt x="3023531" y="96583"/>
                  </a:cubicBezTo>
                  <a:lnTo>
                    <a:pt x="3023531" y="869251"/>
                  </a:lnTo>
                  <a:cubicBezTo>
                    <a:pt x="3023531" y="922592"/>
                    <a:pt x="2980289" y="965834"/>
                    <a:pt x="2926948" y="965834"/>
                  </a:cubicBezTo>
                  <a:lnTo>
                    <a:pt x="96583" y="965834"/>
                  </a:lnTo>
                  <a:cubicBezTo>
                    <a:pt x="43242" y="965834"/>
                    <a:pt x="0" y="922592"/>
                    <a:pt x="0" y="869251"/>
                  </a:cubicBezTo>
                  <a:lnTo>
                    <a:pt x="0" y="96583"/>
                  </a:lnTo>
                  <a:close/>
                </a:path>
              </a:pathLst>
            </a:custGeom>
            <a:ln>
              <a:solidFill>
                <a:schemeClr val="accent1">
                  <a:lumMod val="75000"/>
                </a:schemeClr>
              </a:solidFill>
            </a:ln>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5438" tIns="85438" rIns="85438" bIns="85438" numCol="1" spcCol="1270" anchor="ctr" anchorCtr="0">
              <a:noAutofit/>
            </a:bodyPr>
            <a:lstStyle/>
            <a:p>
              <a:pPr lvl="0" algn="ctr" defTabSz="666750">
                <a:lnSpc>
                  <a:spcPct val="90000"/>
                </a:lnSpc>
                <a:spcBef>
                  <a:spcPct val="0"/>
                </a:spcBef>
                <a:spcAft>
                  <a:spcPct val="35000"/>
                </a:spcAft>
              </a:pPr>
              <a:r>
                <a:rPr lang="sr-Cyrl-RS" sz="1500" b="1" kern="1200" dirty="0" smtClean="0">
                  <a:solidFill>
                    <a:srgbClr val="305480"/>
                  </a:solidFill>
                  <a:effectLst>
                    <a:outerShdw blurRad="38100" dist="38100" dir="2700000" algn="tl">
                      <a:srgbClr val="000000">
                        <a:alpha val="43137"/>
                      </a:srgbClr>
                    </a:outerShdw>
                  </a:effectLst>
                  <a:latin typeface="+mj-lt"/>
                  <a:cs typeface="Calibri" pitchFamily="34" charset="0"/>
                </a:rPr>
                <a:t>Министарство финансија / НБС</a:t>
              </a:r>
              <a:endParaRPr lang="en-US" sz="1500" b="1" kern="1200" dirty="0">
                <a:solidFill>
                  <a:srgbClr val="305480"/>
                </a:solidFill>
                <a:effectLst>
                  <a:outerShdw blurRad="38100" dist="38100" dir="2700000" algn="tl">
                    <a:srgbClr val="000000">
                      <a:alpha val="43137"/>
                    </a:srgbClr>
                  </a:outerShdw>
                </a:effectLst>
                <a:latin typeface="+mj-lt"/>
                <a:cs typeface="Calibri" pitchFamily="34" charset="0"/>
              </a:endParaRPr>
            </a:p>
          </p:txBody>
        </p:sp>
        <p:sp>
          <p:nvSpPr>
            <p:cNvPr id="19" name="Freeform 18"/>
            <p:cNvSpPr/>
            <p:nvPr/>
          </p:nvSpPr>
          <p:spPr>
            <a:xfrm>
              <a:off x="4554113" y="2820325"/>
              <a:ext cx="1775221" cy="402762"/>
            </a:xfrm>
            <a:custGeom>
              <a:avLst/>
              <a:gdLst/>
              <a:ahLst/>
              <a:cxnLst/>
              <a:rect l="0" t="0" r="0" b="0"/>
              <a:pathLst>
                <a:path>
                  <a:moveTo>
                    <a:pt x="0" y="0"/>
                  </a:moveTo>
                  <a:lnTo>
                    <a:pt x="0" y="201381"/>
                  </a:lnTo>
                  <a:lnTo>
                    <a:pt x="1775221" y="201381"/>
                  </a:lnTo>
                  <a:lnTo>
                    <a:pt x="1775221" y="4027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828825" y="3223088"/>
              <a:ext cx="3001017" cy="965834"/>
            </a:xfrm>
            <a:custGeom>
              <a:avLst/>
              <a:gdLst>
                <a:gd name="connsiteX0" fmla="*/ 0 w 3001017"/>
                <a:gd name="connsiteY0" fmla="*/ 96583 h 965834"/>
                <a:gd name="connsiteX1" fmla="*/ 96583 w 3001017"/>
                <a:gd name="connsiteY1" fmla="*/ 0 h 965834"/>
                <a:gd name="connsiteX2" fmla="*/ 2904434 w 3001017"/>
                <a:gd name="connsiteY2" fmla="*/ 0 h 965834"/>
                <a:gd name="connsiteX3" fmla="*/ 3001017 w 3001017"/>
                <a:gd name="connsiteY3" fmla="*/ 96583 h 965834"/>
                <a:gd name="connsiteX4" fmla="*/ 3001017 w 3001017"/>
                <a:gd name="connsiteY4" fmla="*/ 869251 h 965834"/>
                <a:gd name="connsiteX5" fmla="*/ 2904434 w 3001017"/>
                <a:gd name="connsiteY5" fmla="*/ 965834 h 965834"/>
                <a:gd name="connsiteX6" fmla="*/ 96583 w 3001017"/>
                <a:gd name="connsiteY6" fmla="*/ 965834 h 965834"/>
                <a:gd name="connsiteX7" fmla="*/ 0 w 3001017"/>
                <a:gd name="connsiteY7" fmla="*/ 869251 h 965834"/>
                <a:gd name="connsiteX8" fmla="*/ 0 w 3001017"/>
                <a:gd name="connsiteY8" fmla="*/ 96583 h 96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017" h="965834">
                  <a:moveTo>
                    <a:pt x="0" y="96583"/>
                  </a:moveTo>
                  <a:cubicBezTo>
                    <a:pt x="0" y="43242"/>
                    <a:pt x="43242" y="0"/>
                    <a:pt x="96583" y="0"/>
                  </a:cubicBezTo>
                  <a:lnTo>
                    <a:pt x="2904434" y="0"/>
                  </a:lnTo>
                  <a:cubicBezTo>
                    <a:pt x="2957775" y="0"/>
                    <a:pt x="3001017" y="43242"/>
                    <a:pt x="3001017" y="96583"/>
                  </a:cubicBezTo>
                  <a:lnTo>
                    <a:pt x="3001017" y="869251"/>
                  </a:lnTo>
                  <a:cubicBezTo>
                    <a:pt x="3001017" y="922592"/>
                    <a:pt x="2957775" y="965834"/>
                    <a:pt x="2904434" y="965834"/>
                  </a:cubicBezTo>
                  <a:lnTo>
                    <a:pt x="96583" y="965834"/>
                  </a:lnTo>
                  <a:cubicBezTo>
                    <a:pt x="43242" y="965834"/>
                    <a:pt x="0" y="922592"/>
                    <a:pt x="0" y="869251"/>
                  </a:cubicBezTo>
                  <a:lnTo>
                    <a:pt x="0" y="96583"/>
                  </a:lnTo>
                  <a:close/>
                </a:path>
              </a:pathLst>
            </a:custGeom>
            <a:ln>
              <a:solidFill>
                <a:schemeClr val="accent1">
                  <a:lumMod val="75000"/>
                </a:schemeClr>
              </a:solidFill>
            </a:ln>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85438" tIns="85438" rIns="85438" bIns="85438" numCol="1" spcCol="1270" anchor="ctr" anchorCtr="0">
              <a:noAutofit/>
            </a:bodyPr>
            <a:lstStyle/>
            <a:p>
              <a:pPr lvl="0" algn="ctr" defTabSz="666750">
                <a:lnSpc>
                  <a:spcPct val="90000"/>
                </a:lnSpc>
                <a:spcBef>
                  <a:spcPct val="0"/>
                </a:spcBef>
                <a:spcAft>
                  <a:spcPct val="35000"/>
                </a:spcAft>
              </a:pPr>
              <a:r>
                <a:rPr lang="sr-Cyrl-RS" sz="1500" b="1" kern="1200" dirty="0" smtClean="0">
                  <a:solidFill>
                    <a:srgbClr val="305480"/>
                  </a:solidFill>
                  <a:effectLst>
                    <a:outerShdw blurRad="38100" dist="38100" dir="2700000" algn="tl">
                      <a:srgbClr val="000000">
                        <a:alpha val="43137"/>
                      </a:srgbClr>
                    </a:outerShdw>
                  </a:effectLst>
                  <a:latin typeface="+mj-lt"/>
                </a:rPr>
                <a:t>Републички секретаријат за јавне политике</a:t>
              </a:r>
              <a:endParaRPr lang="en-US" sz="1500" b="1" kern="1200" dirty="0">
                <a:solidFill>
                  <a:srgbClr val="305480"/>
                </a:solidFill>
                <a:effectLst>
                  <a:outerShdw blurRad="38100" dist="38100" dir="2700000" algn="tl">
                    <a:srgbClr val="000000">
                      <a:alpha val="43137"/>
                    </a:srgbClr>
                  </a:outerShdw>
                </a:effectLst>
                <a:latin typeface="+mj-lt"/>
              </a:endParaRPr>
            </a:p>
          </p:txBody>
        </p:sp>
        <p:sp>
          <p:nvSpPr>
            <p:cNvPr id="21" name="Freeform 20"/>
            <p:cNvSpPr/>
            <p:nvPr/>
          </p:nvSpPr>
          <p:spPr>
            <a:xfrm>
              <a:off x="4686304" y="4188923"/>
              <a:ext cx="1643029" cy="306874"/>
            </a:xfrm>
            <a:custGeom>
              <a:avLst/>
              <a:gdLst/>
              <a:ahLst/>
              <a:cxnLst/>
              <a:rect l="0" t="0" r="0" b="0"/>
              <a:pathLst>
                <a:path>
                  <a:moveTo>
                    <a:pt x="1643029" y="0"/>
                  </a:moveTo>
                  <a:lnTo>
                    <a:pt x="1643029" y="153437"/>
                  </a:lnTo>
                  <a:lnTo>
                    <a:pt x="0" y="153437"/>
                  </a:lnTo>
                  <a:lnTo>
                    <a:pt x="0" y="306874"/>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3408621" y="4500421"/>
              <a:ext cx="2555367" cy="1600202"/>
            </a:xfrm>
            <a:custGeom>
              <a:avLst/>
              <a:gdLst>
                <a:gd name="connsiteX0" fmla="*/ 0 w 2555367"/>
                <a:gd name="connsiteY0" fmla="*/ 180450 h 1804498"/>
                <a:gd name="connsiteX1" fmla="*/ 180450 w 2555367"/>
                <a:gd name="connsiteY1" fmla="*/ 0 h 1804498"/>
                <a:gd name="connsiteX2" fmla="*/ 2374917 w 2555367"/>
                <a:gd name="connsiteY2" fmla="*/ 0 h 1804498"/>
                <a:gd name="connsiteX3" fmla="*/ 2555367 w 2555367"/>
                <a:gd name="connsiteY3" fmla="*/ 180450 h 1804498"/>
                <a:gd name="connsiteX4" fmla="*/ 2555367 w 2555367"/>
                <a:gd name="connsiteY4" fmla="*/ 1624048 h 1804498"/>
                <a:gd name="connsiteX5" fmla="*/ 2374917 w 2555367"/>
                <a:gd name="connsiteY5" fmla="*/ 1804498 h 1804498"/>
                <a:gd name="connsiteX6" fmla="*/ 180450 w 2555367"/>
                <a:gd name="connsiteY6" fmla="*/ 1804498 h 1804498"/>
                <a:gd name="connsiteX7" fmla="*/ 0 w 2555367"/>
                <a:gd name="connsiteY7" fmla="*/ 1624048 h 1804498"/>
                <a:gd name="connsiteX8" fmla="*/ 0 w 2555367"/>
                <a:gd name="connsiteY8" fmla="*/ 180450 h 180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367" h="1804498">
                  <a:moveTo>
                    <a:pt x="0" y="180450"/>
                  </a:moveTo>
                  <a:cubicBezTo>
                    <a:pt x="0" y="80790"/>
                    <a:pt x="80790" y="0"/>
                    <a:pt x="180450" y="0"/>
                  </a:cubicBezTo>
                  <a:lnTo>
                    <a:pt x="2374917" y="0"/>
                  </a:lnTo>
                  <a:cubicBezTo>
                    <a:pt x="2474577" y="0"/>
                    <a:pt x="2555367" y="80790"/>
                    <a:pt x="2555367" y="180450"/>
                  </a:cubicBezTo>
                  <a:lnTo>
                    <a:pt x="2555367" y="1624048"/>
                  </a:lnTo>
                  <a:cubicBezTo>
                    <a:pt x="2555367" y="1723708"/>
                    <a:pt x="2474577" y="1804498"/>
                    <a:pt x="2374917" y="1804498"/>
                  </a:cubicBezTo>
                  <a:lnTo>
                    <a:pt x="180450" y="1804498"/>
                  </a:lnTo>
                  <a:cubicBezTo>
                    <a:pt x="80790" y="1804498"/>
                    <a:pt x="0" y="1723708"/>
                    <a:pt x="0" y="1624048"/>
                  </a:cubicBezTo>
                  <a:lnTo>
                    <a:pt x="0" y="180450"/>
                  </a:lnTo>
                  <a:close/>
                </a:path>
              </a:pathLst>
            </a:custGeom>
            <a:ln>
              <a:solidFill>
                <a:schemeClr val="accent1">
                  <a:lumMod val="75000"/>
                </a:schemeClr>
              </a:solidFill>
            </a:ln>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10002" tIns="110002" rIns="110002" bIns="110002" numCol="1" spcCol="1270" anchor="ctr" anchorCtr="0">
              <a:noAutofit/>
            </a:bodyPr>
            <a:lstStyle/>
            <a:p>
              <a:pPr lvl="0" algn="ctr" defTabSz="666750">
                <a:lnSpc>
                  <a:spcPct val="90000"/>
                </a:lnSpc>
                <a:spcBef>
                  <a:spcPct val="0"/>
                </a:spcBef>
                <a:spcAft>
                  <a:spcPct val="35000"/>
                </a:spcAft>
              </a:pPr>
              <a:r>
                <a:rPr lang="sr-Cyrl-RS" sz="1500" b="1" kern="1200" dirty="0" smtClean="0">
                  <a:solidFill>
                    <a:srgbClr val="305480"/>
                  </a:solidFill>
                  <a:effectLst>
                    <a:outerShdw blurRad="38100" dist="38100" dir="2700000" algn="tl">
                      <a:srgbClr val="000000">
                        <a:alpha val="43137"/>
                      </a:srgbClr>
                    </a:outerShdw>
                  </a:effectLst>
                  <a:latin typeface="+mj-lt"/>
                </a:rPr>
                <a:t>ЕРП координатори из надлежних институција</a:t>
              </a:r>
            </a:p>
          </p:txBody>
        </p:sp>
      </p:grpSp>
      <p:cxnSp>
        <p:nvCxnSpPr>
          <p:cNvPr id="22" name="Straight Arrow Connector 21"/>
          <p:cNvCxnSpPr/>
          <p:nvPr/>
        </p:nvCxnSpPr>
        <p:spPr>
          <a:xfrm>
            <a:off x="2895600" y="4191000"/>
            <a:ext cx="1790700" cy="30480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86300" y="4191000"/>
            <a:ext cx="1714500" cy="30480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4" name="Rectangle 1023"/>
          <p:cNvSpPr/>
          <p:nvPr/>
        </p:nvSpPr>
        <p:spPr>
          <a:xfrm>
            <a:off x="457200" y="853616"/>
            <a:ext cx="8001000" cy="584775"/>
          </a:xfrm>
          <a:prstGeom prst="rect">
            <a:avLst/>
          </a:prstGeom>
        </p:spPr>
        <p:txBody>
          <a:bodyPr wrap="square">
            <a:spAutoFit/>
          </a:bodyPr>
          <a:lstStyle/>
          <a:p>
            <a:pPr lvl="0" algn="ctr">
              <a:spcBef>
                <a:spcPct val="0"/>
              </a:spcBef>
              <a:defRPr/>
            </a:pPr>
            <a:r>
              <a:rPr lang="sr-Cyrl-RS" sz="32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ЕРП -</a:t>
            </a:r>
            <a:r>
              <a:rPr lang="sr-Latn-RS" sz="32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 </a:t>
            </a:r>
            <a:r>
              <a:rPr lang="sr-Cyrl-RS" sz="3200" b="1" dirty="0" smtClean="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rPr>
              <a:t>процес припреме</a:t>
            </a:r>
            <a:endParaRPr lang="sr-Latn-CS" sz="3200" b="1" dirty="0">
              <a:solidFill>
                <a:srgbClr val="305480"/>
              </a:solidFill>
              <a:effectLst>
                <a:outerShdw blurRad="38100" dist="38100" dir="2700000" algn="tl">
                  <a:srgbClr val="000000">
                    <a:alpha val="43137"/>
                  </a:srgbClr>
                </a:outerShdw>
              </a:effectLst>
              <a:latin typeface="+mj-lt"/>
              <a:ea typeface="+mj-ea"/>
              <a:cs typeface="Times New Roman" panose="02020603050405020304" pitchFamily="18" charset="0"/>
            </a:endParaRPr>
          </a:p>
        </p:txBody>
      </p:sp>
      <p:cxnSp>
        <p:nvCxnSpPr>
          <p:cNvPr id="6" name="Straight Arrow Connector 5"/>
          <p:cNvCxnSpPr/>
          <p:nvPr/>
        </p:nvCxnSpPr>
        <p:spPr>
          <a:xfrm>
            <a:off x="4356416" y="3699264"/>
            <a:ext cx="472409" cy="6741"/>
          </a:xfrm>
          <a:prstGeom prst="straightConnector1">
            <a:avLst/>
          </a:prstGeom>
          <a:ln w="25400">
            <a:solidFill>
              <a:srgbClr val="30548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3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lnSpc>
                <a:spcPct val="90000"/>
              </a:lnSpc>
              <a:buNone/>
              <a:defRPr/>
            </a:pPr>
            <a:endParaRPr lang="ru-RU" sz="48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90000"/>
              </a:lnSpc>
              <a:buNone/>
              <a:defRPr/>
            </a:pPr>
            <a:r>
              <a:rPr lang="ru-RU" sz="4800" b="1" dirty="0" smtClean="0">
                <a:solidFill>
                  <a:srgbClr val="305480"/>
                </a:solidFill>
                <a:effectLst>
                  <a:outerShdw blurRad="38100" dist="38100" dir="2700000" algn="tl">
                    <a:srgbClr val="000000">
                      <a:alpha val="43137"/>
                    </a:srgbClr>
                  </a:outerShdw>
                </a:effectLst>
                <a:latin typeface="+mj-lt"/>
                <a:cs typeface="Times New Roman" panose="02020603050405020304" pitchFamily="18" charset="0"/>
              </a:rPr>
              <a:t>ФИСКАЛНА </a:t>
            </a:r>
            <a:r>
              <a:rPr lang="ru-RU" sz="48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СТРАТЕГИЈА </a:t>
            </a:r>
            <a:br>
              <a:rPr lang="ru-RU" sz="48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br>
            <a:r>
              <a:rPr lang="ru-RU" sz="48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rPr>
              <a:t>за 2018. годину са пројекцијама за 2019. и 2020. годину</a:t>
            </a:r>
            <a:endParaRPr lang="en-US" sz="4800" b="1" dirty="0">
              <a:solidFill>
                <a:srgbClr val="30548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17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482" y="1501849"/>
            <a:ext cx="7886700" cy="3936026"/>
          </a:xfrm>
        </p:spPr>
        <p:txBody>
          <a:bodyPr>
            <a:normAutofit fontScale="62500" lnSpcReduction="20000"/>
          </a:bodyPr>
          <a:lstStyle/>
          <a:p>
            <a:pPr marL="0" indent="0">
              <a:buNone/>
            </a:pPr>
            <a:r>
              <a:rPr lang="sr-Cyrl-RS" b="1" dirty="0"/>
              <a:t>Фокус економске и фискалне политике </a:t>
            </a:r>
            <a:r>
              <a:rPr lang="sr-Cyrl-RS" dirty="0"/>
              <a:t>у наредном средњорочном периоду усмерен је на остварење следећих циљева</a:t>
            </a:r>
            <a:r>
              <a:rPr lang="sr-Cyrl-RS" dirty="0" smtClean="0"/>
              <a:t>:</a:t>
            </a:r>
          </a:p>
          <a:p>
            <a:pPr marL="0" indent="0">
              <a:buNone/>
            </a:pPr>
            <a:endParaRPr lang="sr-Latn-RS" dirty="0" smtClean="0"/>
          </a:p>
          <a:p>
            <a:pPr lvl="0" algn="just"/>
            <a:r>
              <a:rPr lang="sr-Cyrl-RS" b="1" dirty="0" smtClean="0"/>
              <a:t>Очување</a:t>
            </a:r>
            <a:r>
              <a:rPr lang="sr-Latn-RS" b="1" dirty="0" smtClean="0"/>
              <a:t> </a:t>
            </a:r>
            <a:r>
              <a:rPr lang="sr-Cyrl-RS" b="1" dirty="0" smtClean="0"/>
              <a:t>фискалне стабилности </a:t>
            </a:r>
            <a:r>
              <a:rPr lang="sr-Cyrl-RS" dirty="0" smtClean="0"/>
              <a:t>уз подршку иницијативама које треба да подстакну раст,</a:t>
            </a:r>
            <a:r>
              <a:rPr lang="sr-Latn-RS" dirty="0" smtClean="0"/>
              <a:t> </a:t>
            </a:r>
            <a:r>
              <a:rPr lang="sr-Cyrl-RS" dirty="0" smtClean="0"/>
              <a:t>који ће бити инклузиван и социјално правично дистрибуиран;</a:t>
            </a:r>
          </a:p>
          <a:p>
            <a:pPr marL="0" lvl="0" indent="0" algn="just">
              <a:buNone/>
            </a:pPr>
            <a:r>
              <a:rPr lang="sr-Cyrl-RS" dirty="0" smtClean="0"/>
              <a:t> </a:t>
            </a:r>
          </a:p>
          <a:p>
            <a:pPr lvl="0" algn="just"/>
            <a:r>
              <a:rPr lang="sr-Cyrl-RS" b="1" dirty="0" smtClean="0"/>
              <a:t>Наставак смањења </a:t>
            </a:r>
            <a:r>
              <a:rPr lang="sr-Cyrl-RS" b="1" dirty="0"/>
              <a:t>јавног дуга </a:t>
            </a:r>
            <a:r>
              <a:rPr lang="sr-Cyrl-RS" dirty="0"/>
              <a:t>и његово враћање у одрживе оквире</a:t>
            </a:r>
            <a:r>
              <a:rPr lang="sr-Cyrl-RS" dirty="0" smtClean="0"/>
              <a:t>;</a:t>
            </a:r>
          </a:p>
          <a:p>
            <a:pPr lvl="0" algn="just"/>
            <a:endParaRPr lang="en-US" dirty="0"/>
          </a:p>
          <a:p>
            <a:pPr lvl="0" algn="just"/>
            <a:r>
              <a:rPr lang="sr-Cyrl-RS" b="1" dirty="0" smtClean="0"/>
              <a:t>Интензивирање </a:t>
            </a:r>
            <a:r>
              <a:rPr lang="sr-Cyrl-RS" b="1" dirty="0"/>
              <a:t>структурних реформи</a:t>
            </a:r>
            <a:r>
              <a:rPr lang="sr-Cyrl-RS" dirty="0"/>
              <a:t>, посебно у домену јавних предузећа, као и подизање ефикасности јавног сектора.</a:t>
            </a:r>
            <a:endParaRPr lang="en-US" dirty="0"/>
          </a:p>
          <a:p>
            <a:endParaRPr lang="en-US" dirty="0">
              <a:latin typeface="Georgia" panose="02040502050405020303" pitchFamily="18" charset="0"/>
            </a:endParaRPr>
          </a:p>
        </p:txBody>
      </p:sp>
    </p:spTree>
    <p:extLst>
      <p:ext uri="{BB962C8B-B14F-4D97-AF65-F5344CB8AC3E}">
        <p14:creationId xmlns:p14="http://schemas.microsoft.com/office/powerpoint/2010/main" val="248760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sr-Cyrl-RS" sz="3800" b="1" dirty="0">
                <a:solidFill>
                  <a:srgbClr val="305480"/>
                </a:solidFill>
                <a:effectLst>
                  <a:outerShdw blurRad="38100" dist="38100" dir="2700000" algn="tl">
                    <a:srgbClr val="000000">
                      <a:alpha val="43137"/>
                    </a:srgbClr>
                  </a:outerShdw>
                </a:effectLst>
                <a:latin typeface="+mn-lt"/>
                <a:cs typeface="Times New Roman" panose="02020603050405020304" pitchFamily="18" charset="0"/>
              </a:rPr>
              <a:t>Међународно окружење</a:t>
            </a:r>
            <a:endParaRPr lang="en-US" sz="3800" b="1" dirty="0">
              <a:solidFill>
                <a:srgbClr val="30548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3" name="Content Placeholder 2"/>
          <p:cNvSpPr>
            <a:spLocks noGrp="1"/>
          </p:cNvSpPr>
          <p:nvPr>
            <p:ph idx="1"/>
          </p:nvPr>
        </p:nvSpPr>
        <p:spPr>
          <a:xfrm>
            <a:off x="628650" y="1409171"/>
            <a:ext cx="7886700" cy="3606066"/>
          </a:xfrm>
        </p:spPr>
        <p:txBody>
          <a:bodyPr>
            <a:noAutofit/>
          </a:bodyPr>
          <a:lstStyle/>
          <a:p>
            <a:pPr algn="just"/>
            <a:r>
              <a:rPr lang="sr-Cyrl-RS" sz="1800" b="1" dirty="0"/>
              <a:t>Глобални економски опоравак је убрзан од почетка године</a:t>
            </a:r>
            <a:r>
              <a:rPr lang="sr-Cyrl-RS" sz="1800" dirty="0"/>
              <a:t>, а процене раста развијених земаља и земаља у успону ревидиране су </a:t>
            </a:r>
            <a:r>
              <a:rPr lang="sr-Cyrl-RS" sz="1800" dirty="0" smtClean="0"/>
              <a:t>навише</a:t>
            </a:r>
            <a:r>
              <a:rPr lang="en-US" sz="1800" dirty="0"/>
              <a:t> </a:t>
            </a:r>
            <a:r>
              <a:rPr lang="sr-Cyrl-RS" sz="1800" dirty="0" smtClean="0"/>
              <a:t>услед </a:t>
            </a:r>
            <a:r>
              <a:rPr lang="sr-Cyrl-RS" sz="1800" dirty="0"/>
              <a:t>раста инвестиција, убрзања светске трговине</a:t>
            </a:r>
            <a:r>
              <a:rPr lang="en-US" sz="1800" dirty="0"/>
              <a:t>,</a:t>
            </a:r>
            <a:r>
              <a:rPr lang="sr-Cyrl-RS" sz="1800" dirty="0"/>
              <a:t> као и побољшања поверења привредника и потрошача</a:t>
            </a:r>
            <a:r>
              <a:rPr lang="sr-Cyrl-RS" sz="1800" dirty="0" smtClean="0"/>
              <a:t>.</a:t>
            </a:r>
          </a:p>
          <a:p>
            <a:pPr marL="0" indent="0" algn="just">
              <a:buNone/>
            </a:pPr>
            <a:endParaRPr lang="sr-Cyrl-RS" sz="1800" dirty="0" smtClean="0"/>
          </a:p>
          <a:p>
            <a:pPr algn="just"/>
            <a:r>
              <a:rPr lang="sr-Cyrl-RS" sz="1800" dirty="0" smtClean="0"/>
              <a:t>Ризике по раст представљају </a:t>
            </a:r>
            <a:r>
              <a:rPr lang="sr-Cyrl-RS" sz="1800" b="1" dirty="0" smtClean="0"/>
              <a:t>нестабилности на финансијским тржиштима и инфлација испод зацртаних граница.</a:t>
            </a:r>
            <a:endParaRPr lang="en-US" sz="1800" b="1" dirty="0" smtClean="0"/>
          </a:p>
          <a:p>
            <a:pPr marL="0" indent="0" algn="just">
              <a:buNone/>
            </a:pPr>
            <a:endParaRPr lang="sr-Cyrl-RS" sz="1800" dirty="0" smtClean="0"/>
          </a:p>
          <a:p>
            <a:pPr algn="just"/>
            <a:r>
              <a:rPr lang="ru-RU" sz="1800" dirty="0"/>
              <a:t>Према октобарским пројекцијама ММФ прогнозиран је глобални </a:t>
            </a:r>
            <a:r>
              <a:rPr lang="ru-RU" sz="1800" b="1" dirty="0"/>
              <a:t>раст од 3,6% у 2017. години, односно по 3,7% у 2018. и 2019. години</a:t>
            </a:r>
            <a:r>
              <a:rPr lang="ru-RU" sz="1800" dirty="0"/>
              <a:t>, што је побољшање претходних очекивања. </a:t>
            </a:r>
            <a:endParaRPr lang="ru-RU" sz="1800" dirty="0" smtClean="0"/>
          </a:p>
          <a:p>
            <a:pPr marL="0" indent="0" algn="just">
              <a:buNone/>
            </a:pPr>
            <a:endParaRPr lang="sr-Cyrl-RS" sz="1800" b="1" dirty="0" smtClean="0"/>
          </a:p>
          <a:p>
            <a:pPr algn="just"/>
            <a:r>
              <a:rPr lang="ru-RU" sz="1800" dirty="0"/>
              <a:t>Србија је побољшањем макроекономског амбијента и отклањањем спољних и унутрашњих неравнотежа повећала отпорност на екстерне шокове, док раст у евро зони делује стимулативно на кретање привредне и извозне активности.</a:t>
            </a:r>
            <a:endParaRPr lang="en-US" sz="1800" dirty="0" smtClean="0"/>
          </a:p>
          <a:p>
            <a:endParaRPr lang="en-US" sz="1800" dirty="0"/>
          </a:p>
        </p:txBody>
      </p:sp>
    </p:spTree>
    <p:extLst>
      <p:ext uri="{BB962C8B-B14F-4D97-AF65-F5344CB8AC3E}">
        <p14:creationId xmlns:p14="http://schemas.microsoft.com/office/powerpoint/2010/main" val="380701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2590800"/>
            <a:ext cx="7772400" cy="1828800"/>
          </a:xfrm>
        </p:spPr>
        <p:txBody>
          <a:bodyPr>
            <a:noAutofit/>
          </a:bodyPr>
          <a:lstStyle/>
          <a:p>
            <a:pPr algn="ctr">
              <a:defRPr/>
            </a:pPr>
            <a:r>
              <a:rPr lang="sr-Cyrl-RS" sz="4800" dirty="0">
                <a:solidFill>
                  <a:srgbClr val="305480"/>
                </a:solidFill>
                <a:effectLst>
                  <a:outerShdw blurRad="38100" dist="38100" dir="2700000" algn="tl">
                    <a:srgbClr val="000000">
                      <a:alpha val="43137"/>
                    </a:srgbClr>
                  </a:outerShdw>
                </a:effectLst>
                <a:ea typeface="+mn-ea"/>
                <a:cs typeface="Times New Roman" panose="02020603050405020304" pitchFamily="18" charset="0"/>
              </a:rPr>
              <a:t>Текућа макроекономска кретања у Републици Србији и изгледи за период 2018-2020. година</a:t>
            </a:r>
            <a:endParaRPr lang="en-US" sz="4800" dirty="0">
              <a:solidFill>
                <a:srgbClr val="305480"/>
              </a:solidFill>
              <a:effectLst>
                <a:outerShdw blurRad="38100" dist="38100" dir="2700000" algn="tl">
                  <a:srgbClr val="000000">
                    <a:alpha val="43137"/>
                  </a:srgbClr>
                </a:outerShdw>
              </a:effectLst>
              <a:ea typeface="+mn-ea"/>
              <a:cs typeface="Times New Roman" panose="02020603050405020304" pitchFamily="18" charset="0"/>
            </a:endParaRPr>
          </a:p>
        </p:txBody>
      </p:sp>
    </p:spTree>
    <p:extLst>
      <p:ext uri="{BB962C8B-B14F-4D97-AF65-F5344CB8AC3E}">
        <p14:creationId xmlns:p14="http://schemas.microsoft.com/office/powerpoint/2010/main" val="10895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72268" cy="5109713"/>
          </a:xfrm>
        </p:spPr>
        <p:txBody>
          <a:bodyPr>
            <a:noAutofit/>
          </a:bodyPr>
          <a:lstStyle/>
          <a:p>
            <a:pPr algn="just">
              <a:spcBef>
                <a:spcPts val="0"/>
              </a:spcBef>
            </a:pPr>
            <a:endParaRPr lang="en-US" sz="1600" b="1" dirty="0" smtClean="0"/>
          </a:p>
          <a:p>
            <a:pPr algn="just">
              <a:spcBef>
                <a:spcPts val="0"/>
              </a:spcBef>
            </a:pPr>
            <a:endParaRPr lang="en-US" sz="1600" b="1" dirty="0"/>
          </a:p>
          <a:p>
            <a:pPr algn="just">
              <a:spcBef>
                <a:spcPts val="0"/>
              </a:spcBef>
            </a:pPr>
            <a:r>
              <a:rPr lang="ru-RU" sz="1600" b="1" dirty="0" smtClean="0"/>
              <a:t>Привредна </a:t>
            </a:r>
            <a:r>
              <a:rPr lang="ru-RU" sz="1600" b="1" dirty="0"/>
              <a:t>активност наставља раст и током 2017. године.</a:t>
            </a:r>
            <a:r>
              <a:rPr lang="ru-RU" sz="1600" dirty="0"/>
              <a:t> Ревидирање првобитно пројектоване стопе раста за 2017. годину са 3% на 2% последица је инцидентних шокова у производњи, који немају рецесионе елементе и не угрожавају основни сценарио развоја. </a:t>
            </a:r>
            <a:endParaRPr lang="ru-RU" sz="1600" dirty="0" smtClean="0"/>
          </a:p>
          <a:p>
            <a:pPr marL="0" indent="0" algn="just">
              <a:spcBef>
                <a:spcPts val="0"/>
              </a:spcBef>
              <a:buNone/>
            </a:pPr>
            <a:endParaRPr lang="sr-Cyrl-RS" sz="1600" dirty="0" smtClean="0"/>
          </a:p>
          <a:p>
            <a:pPr algn="just">
              <a:spcBef>
                <a:spcPts val="0"/>
              </a:spcBef>
            </a:pPr>
            <a:r>
              <a:rPr lang="ru-RU" sz="1600" b="1" dirty="0"/>
              <a:t>Унапређење макроекономског окружења огледа се у смањењу фискалног дефицита, пуној покривености текућег дефицита платног биланса нето </a:t>
            </a:r>
            <a:r>
              <a:rPr lang="ru-RU" sz="1600" b="1" dirty="0" smtClean="0"/>
              <a:t>приливом СДИ, даљим побољшањима </a:t>
            </a:r>
            <a:r>
              <a:rPr lang="ru-RU" sz="1600" b="1" dirty="0"/>
              <a:t>на тржишту радне </a:t>
            </a:r>
            <a:r>
              <a:rPr lang="ru-RU" sz="1600" b="1" dirty="0" smtClean="0"/>
              <a:t>снаге, предвидивој фискалној </a:t>
            </a:r>
            <a:r>
              <a:rPr lang="ru-RU" sz="1600" b="1" dirty="0"/>
              <a:t>и </a:t>
            </a:r>
            <a:r>
              <a:rPr lang="ru-RU" sz="1600" b="1" dirty="0" smtClean="0"/>
              <a:t>монетарној политици, </a:t>
            </a:r>
            <a:r>
              <a:rPr lang="ru-RU" sz="1600" b="1" dirty="0"/>
              <a:t>као и инфлацији унутар циљаног коридора</a:t>
            </a:r>
            <a:r>
              <a:rPr lang="ru-RU" sz="1600" b="1" dirty="0" smtClean="0"/>
              <a:t>.</a:t>
            </a:r>
          </a:p>
          <a:p>
            <a:pPr marL="0" indent="0" algn="just">
              <a:spcBef>
                <a:spcPts val="0"/>
              </a:spcBef>
              <a:buNone/>
            </a:pPr>
            <a:endParaRPr lang="sr-Cyrl-RS" sz="1600" dirty="0" smtClean="0"/>
          </a:p>
          <a:p>
            <a:pPr algn="just">
              <a:spcBef>
                <a:spcPts val="0"/>
              </a:spcBef>
            </a:pPr>
            <a:r>
              <a:rPr lang="ru-RU" sz="1600" dirty="0"/>
              <a:t>Уместо планираног дефицита од 1,7% БДП у 2017. години пројектује се суфицит од 0,7% БДП, a учешће јавног дуга je за око 10 п.п. ниже од пројектованог и износиће око 64% БДП. </a:t>
            </a:r>
            <a:r>
              <a:rPr lang="ru-RU" sz="1600" dirty="0" smtClean="0"/>
              <a:t>Прилив </a:t>
            </a:r>
            <a:r>
              <a:rPr lang="ru-RU" sz="1600" dirty="0"/>
              <a:t>СДИ износиће преко две милијарде </a:t>
            </a:r>
            <a:r>
              <a:rPr lang="ru-RU" sz="1600" dirty="0" smtClean="0"/>
              <a:t>евра, док нето </a:t>
            </a:r>
            <a:r>
              <a:rPr lang="ru-RU" sz="1600" dirty="0"/>
              <a:t>девизне резерве на крају октобра прелазе девет милијарди евра што представља њихов највиши ниво од 2000. године. </a:t>
            </a:r>
            <a:endParaRPr lang="ru-RU" sz="1600" dirty="0" smtClean="0"/>
          </a:p>
          <a:p>
            <a:pPr marL="0" indent="0" algn="just">
              <a:spcBef>
                <a:spcPts val="0"/>
              </a:spcBef>
              <a:buNone/>
            </a:pPr>
            <a:endParaRPr lang="sr-Cyrl-RS" sz="1600" dirty="0"/>
          </a:p>
          <a:p>
            <a:pPr algn="just">
              <a:spcBef>
                <a:spcPts val="0"/>
              </a:spcBef>
            </a:pPr>
            <a:r>
              <a:rPr lang="ru-RU" sz="1600" dirty="0"/>
              <a:t>Процењено структурно фискално прилагођавање у периоду трајања аранжмана износи 6% БДП, знатно више од иницијално постављеног </a:t>
            </a:r>
            <a:r>
              <a:rPr lang="ru-RU" sz="1600" dirty="0" smtClean="0"/>
              <a:t>циља (4% БДП). </a:t>
            </a:r>
          </a:p>
          <a:p>
            <a:pPr marL="0" indent="0" algn="just">
              <a:spcBef>
                <a:spcPts val="0"/>
              </a:spcBef>
              <a:buNone/>
            </a:pPr>
            <a:endParaRPr lang="sr-Cyrl-RS" sz="1600" dirty="0"/>
          </a:p>
          <a:p>
            <a:pPr algn="just">
              <a:spcBef>
                <a:spcPts val="0"/>
              </a:spcBef>
            </a:pPr>
            <a:r>
              <a:rPr lang="ru-RU" sz="1600" dirty="0"/>
              <a:t>На темељима фискалних резултата остварених у претходне три године створен је фискални простор у висини од око 1,5% БДП годишње који ће бити употребљен за релаксацију фискалне политике и интензивирање инвестиционе активности државе, уз истовремено задржавање силазне путање дуга опште државе. </a:t>
            </a:r>
            <a:endParaRPr lang="en-US" sz="1600" dirty="0"/>
          </a:p>
        </p:txBody>
      </p:sp>
    </p:spTree>
    <p:extLst>
      <p:ext uri="{BB962C8B-B14F-4D97-AF65-F5344CB8AC3E}">
        <p14:creationId xmlns:p14="http://schemas.microsoft.com/office/powerpoint/2010/main" val="688006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1039</TotalTime>
  <Words>2768</Words>
  <Application>Microsoft Office PowerPoint</Application>
  <PresentationFormat>On-screen Show (4:3)</PresentationFormat>
  <Paragraphs>252</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Међународно окружење</vt:lpstr>
      <vt:lpstr>Текућа макроекономска кретања у Републици Србији и изгледи за период 2018-2020. година</vt:lpstr>
      <vt:lpstr>PowerPoint Presentation</vt:lpstr>
      <vt:lpstr>PowerPoint Presentation</vt:lpstr>
      <vt:lpstr>PowerPoint Presentation</vt:lpstr>
      <vt:lpstr>PowerPoint Presentation</vt:lpstr>
      <vt:lpstr>PowerPoint Presentation</vt:lpstr>
      <vt:lpstr>Ревизија кретања основних макроекономских агрегата за 2017. и 2018. годину </vt:lpstr>
      <vt:lpstr>ФИСКАЛНИ ОКВИР ЗА ПЕРИОД ОД 2018. ДО 2020. ГОДИНЕ</vt:lpstr>
      <vt:lpstr>PowerPoint Presentation</vt:lpstr>
      <vt:lpstr>PowerPoint Presentation</vt:lpstr>
      <vt:lpstr>PowerPoint Presentation</vt:lpstr>
      <vt:lpstr>Приоритетне структурне реформе (ПСР) – Поглавље 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dina.momcilovic</dc:creator>
  <cp:lastModifiedBy>Ljiljana Zivkovic</cp:lastModifiedBy>
  <cp:revision>121</cp:revision>
  <cp:lastPrinted>2017-12-12T07:48:09Z</cp:lastPrinted>
  <dcterms:created xsi:type="dcterms:W3CDTF">2016-01-13T06:26:24Z</dcterms:created>
  <dcterms:modified xsi:type="dcterms:W3CDTF">2017-12-13T13:46:00Z</dcterms:modified>
</cp:coreProperties>
</file>